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6" r:id="rId1"/>
  </p:sldMasterIdLst>
  <p:notesMasterIdLst>
    <p:notesMasterId r:id="rId37"/>
  </p:notesMasterIdLst>
  <p:sldIdLst>
    <p:sldId id="256" r:id="rId2"/>
    <p:sldId id="257" r:id="rId3"/>
    <p:sldId id="283" r:id="rId4"/>
    <p:sldId id="260" r:id="rId5"/>
    <p:sldId id="297" r:id="rId6"/>
    <p:sldId id="301" r:id="rId7"/>
    <p:sldId id="288" r:id="rId8"/>
    <p:sldId id="261" r:id="rId9"/>
    <p:sldId id="299" r:id="rId10"/>
    <p:sldId id="287" r:id="rId11"/>
    <p:sldId id="263" r:id="rId12"/>
    <p:sldId id="264" r:id="rId13"/>
    <p:sldId id="265" r:id="rId14"/>
    <p:sldId id="289" r:id="rId15"/>
    <p:sldId id="274" r:id="rId16"/>
    <p:sldId id="290" r:id="rId17"/>
    <p:sldId id="276" r:id="rId18"/>
    <p:sldId id="291" r:id="rId19"/>
    <p:sldId id="275" r:id="rId20"/>
    <p:sldId id="292" r:id="rId21"/>
    <p:sldId id="279" r:id="rId22"/>
    <p:sldId id="293" r:id="rId23"/>
    <p:sldId id="282" r:id="rId24"/>
    <p:sldId id="294" r:id="rId25"/>
    <p:sldId id="280" r:id="rId26"/>
    <p:sldId id="295" r:id="rId27"/>
    <p:sldId id="281" r:id="rId28"/>
    <p:sldId id="296" r:id="rId29"/>
    <p:sldId id="266" r:id="rId30"/>
    <p:sldId id="268" r:id="rId31"/>
    <p:sldId id="269" r:id="rId32"/>
    <p:sldId id="270" r:id="rId33"/>
    <p:sldId id="286" r:id="rId34"/>
    <p:sldId id="271" r:id="rId35"/>
    <p:sldId id="272"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F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0" autoAdjust="0"/>
    <p:restoredTop sz="80525" autoAdjust="0"/>
  </p:normalViewPr>
  <p:slideViewPr>
    <p:cSldViewPr snapToGrid="0" snapToObjects="1">
      <p:cViewPr varScale="1">
        <p:scale>
          <a:sx n="92" d="100"/>
          <a:sy n="92" d="100"/>
        </p:scale>
        <p:origin x="9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100C80-55E9-7948-9591-68F7DFD0C19C}" type="datetimeFigureOut">
              <a:rPr lang="nl-BE" smtClean="0"/>
              <a:t>23/07/2019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51E261-2DC8-9B45-968F-53FFA293E1EC}" type="slidenum">
              <a:rPr lang="nl-BE" smtClean="0"/>
              <a:t>‹nr.›</a:t>
            </a:fld>
            <a:endParaRPr lang="nl-BE"/>
          </a:p>
        </p:txBody>
      </p:sp>
    </p:spTree>
    <p:extLst>
      <p:ext uri="{BB962C8B-B14F-4D97-AF65-F5344CB8AC3E}">
        <p14:creationId xmlns:p14="http://schemas.microsoft.com/office/powerpoint/2010/main" val="3570068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1</a:t>
            </a:fld>
            <a:endParaRPr lang="nl-BE"/>
          </a:p>
        </p:txBody>
      </p:sp>
    </p:spTree>
    <p:extLst>
      <p:ext uri="{BB962C8B-B14F-4D97-AF65-F5344CB8AC3E}">
        <p14:creationId xmlns:p14="http://schemas.microsoft.com/office/powerpoint/2010/main" val="3743790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Stel de vraag aan de klasgroep: ‘Wat is dat volgens jullie, diabetes?’</a:t>
            </a:r>
          </a:p>
          <a:p>
            <a:r>
              <a:rPr lang="nl-BE" dirty="0"/>
              <a:t>Laat de leerlingen naar voren komen om elk één woord op het bord te schrijven waar ze aan denken wanneer ze het woord ‘diabetes’ horen of wat ze er over weten.</a:t>
            </a:r>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2</a:t>
            </a:fld>
            <a:endParaRPr lang="nl-BE"/>
          </a:p>
        </p:txBody>
      </p:sp>
    </p:spTree>
    <p:extLst>
      <p:ext uri="{BB962C8B-B14F-4D97-AF65-F5344CB8AC3E}">
        <p14:creationId xmlns:p14="http://schemas.microsoft.com/office/powerpoint/2010/main" val="475671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Om diabetes uit te leggen, zullen we gebruik maken van: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Een fabriek om de pancreas voor te stellen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Sleutels om insuline voor te stellen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Huisjes om cellen voor te stellen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En de weg is de bloedbaan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BE"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b="1" dirty="0"/>
              <a:t>Wanneer het lichaam goed gezond is maakt</a:t>
            </a:r>
            <a:r>
              <a:rPr lang="nl-BE" b="1" baseline="0" dirty="0"/>
              <a:t> de pancreas of alvleesklier een stofje (hormoon) insuline aan op het moment dat suiker vanuit je voeding in de bloedbaan komt.</a:t>
            </a:r>
            <a:endParaRPr lang="nl-BE"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BE" b="0" baseline="0" dirty="0"/>
              <a:t>De pancreas is de sleutelfabriek.</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 insuline zijn een soort van sleutels die ervoor zorgen dat de suiker van de bloedbaan naar de cellen (de huisjes) gebracht kan worden.</a:t>
            </a:r>
          </a:p>
          <a:p>
            <a:r>
              <a:rPr lang="nl-BE" dirty="0"/>
              <a:t>De cellen (huisjes) hebben dan energie en zijn blij.</a:t>
            </a:r>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3</a:t>
            </a:fld>
            <a:endParaRPr lang="nl-BE"/>
          </a:p>
        </p:txBody>
      </p:sp>
    </p:spTree>
    <p:extLst>
      <p:ext uri="{BB962C8B-B14F-4D97-AF65-F5344CB8AC3E}">
        <p14:creationId xmlns:p14="http://schemas.microsoft.com/office/powerpoint/2010/main" val="1489835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0" dirty="0"/>
              <a:t>Maar bij diabetes type 1 produceert het lichaam geen insuline (sleutels), dus de suiker blijft in de bloedbaan en kan niet naar de cellen (huisjes) gebracht worden.</a:t>
            </a:r>
          </a:p>
          <a:p>
            <a:r>
              <a:rPr lang="nl-BE" b="0" dirty="0"/>
              <a:t>De huisjes blijven dan leeg en krijgen geen energie.</a:t>
            </a:r>
          </a:p>
          <a:p>
            <a:r>
              <a:rPr lang="nl-BE" b="0" dirty="0"/>
              <a:t>Dus er is een teveel aan suiker in het bloed en een tekort aan energie in de cel.</a:t>
            </a:r>
          </a:p>
          <a:p>
            <a:r>
              <a:rPr lang="nl-BE" b="0" dirty="0"/>
              <a:t>De</a:t>
            </a:r>
            <a:r>
              <a:rPr lang="nl-BE" b="0" baseline="0" dirty="0"/>
              <a:t> oorzaak of beter uitlokkende factor waarom de pancreas of fabriek plots geen sleuteltjes meer aanmaakt is niet gekend.</a:t>
            </a:r>
            <a:endParaRPr lang="nl-BE" b="0"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4</a:t>
            </a:fld>
            <a:endParaRPr lang="nl-BE"/>
          </a:p>
        </p:txBody>
      </p:sp>
    </p:spTree>
    <p:extLst>
      <p:ext uri="{BB962C8B-B14F-4D97-AF65-F5344CB8AC3E}">
        <p14:creationId xmlns:p14="http://schemas.microsoft.com/office/powerpoint/2010/main" val="1181789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1" i="0" baseline="0" dirty="0"/>
              <a:t>Een teveel aan suiker in het bloed noemt hyperglycemie. </a:t>
            </a:r>
            <a:r>
              <a:rPr lang="nl-BE" i="0" dirty="0"/>
              <a:t>Een hyperglycemie betekent een te hoge bloedsuikerspiegel. Wanneer iemand een </a:t>
            </a:r>
            <a:r>
              <a:rPr lang="nl-BE" b="0" i="0" u="none" dirty="0">
                <a:solidFill>
                  <a:srgbClr val="FF0000"/>
                </a:solidFill>
                <a:effectLst>
                  <a:outerShdw blurRad="38100" dist="38100" dir="2700000" algn="tl">
                    <a:srgbClr val="000000">
                      <a:alpha val="43137"/>
                    </a:srgbClr>
                  </a:outerShdw>
                </a:effectLst>
              </a:rPr>
              <a:t>hyperglycemie </a:t>
            </a:r>
            <a:r>
              <a:rPr lang="nl-BE" i="0" dirty="0"/>
              <a:t>heeft, kunnen we dat herkennen aan verschillende signalen: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i="0" dirty="0"/>
              <a:t>Een droge mond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i="0" dirty="0"/>
              <a:t>Gevoelig voor infecties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i="0" dirty="0"/>
              <a:t>Spierzwakte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i="0" dirty="0"/>
              <a:t>Veel plassen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i="0" dirty="0"/>
              <a:t>Veel honger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i="0" dirty="0"/>
              <a:t>Vermagering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i="0" dirty="0"/>
              <a:t>Verstopping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i="0" dirty="0"/>
              <a:t>Jeuk in de schaamstreek</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i="0" dirty="0"/>
              <a:t>Prikkelingen en tintelingen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i="0" dirty="0"/>
              <a:t>Veel dorst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i="0" dirty="0"/>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5</a:t>
            </a:fld>
            <a:endParaRPr lang="nl-BE"/>
          </a:p>
        </p:txBody>
      </p:sp>
    </p:spTree>
    <p:extLst>
      <p:ext uri="{BB962C8B-B14F-4D97-AF65-F5344CB8AC3E}">
        <p14:creationId xmlns:p14="http://schemas.microsoft.com/office/powerpoint/2010/main" val="4006276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1" baseline="0" dirty="0"/>
              <a:t>Oorzaken hyperglycemie:</a:t>
            </a:r>
          </a:p>
          <a:p>
            <a:pPr marL="171450" indent="-171450">
              <a:buFontTx/>
              <a:buChar char="-"/>
            </a:pPr>
            <a:r>
              <a:rPr lang="nl-BE" baseline="0" dirty="0"/>
              <a:t>Nieuwe diagnose van diabetes</a:t>
            </a:r>
          </a:p>
          <a:p>
            <a:pPr marL="171450" indent="-171450">
              <a:buFontTx/>
              <a:buChar char="-"/>
            </a:pPr>
            <a:r>
              <a:rPr lang="nl-BE" baseline="0" dirty="0"/>
              <a:t>Te weinig insuline gespoten in verhouding tot wat je gegeten hebt</a:t>
            </a:r>
          </a:p>
          <a:p>
            <a:pPr marL="171450" indent="-171450">
              <a:buFontTx/>
              <a:buChar char="-"/>
            </a:pPr>
            <a:r>
              <a:rPr lang="nl-BE" baseline="0" dirty="0"/>
              <a:t>Tussendoor gegeten</a:t>
            </a:r>
          </a:p>
          <a:p>
            <a:pPr marL="171450" indent="-171450">
              <a:buFontTx/>
              <a:buChar char="-"/>
            </a:pPr>
            <a:r>
              <a:rPr lang="nl-BE" baseline="0" dirty="0"/>
              <a:t>Ook zonder voeding kan de bloedsuiker stijgen! Er is altijd een beetje suikervoorraad in de lever. Bij stress of ziekte wordt deze suiker vrijgezet in de bloedbaan en kan je suiker stijgen in je bloed</a:t>
            </a:r>
          </a:p>
          <a:p>
            <a:pPr marL="171450" indent="-171450">
              <a:buFontTx/>
              <a:buChar char="-"/>
            </a:pPr>
            <a:r>
              <a:rPr lang="nl-BE" baseline="0" dirty="0"/>
              <a:t>Ook inspanning kan de bloedsuiker doen stijgen!! Bv korte krachtige inspanning (gewichtheffen bv)</a:t>
            </a:r>
            <a:endParaRPr lang="nl-BE" dirty="0"/>
          </a:p>
        </p:txBody>
      </p:sp>
      <p:sp>
        <p:nvSpPr>
          <p:cNvPr id="4" name="Tijdelijke aanduiding voor dianummer 3"/>
          <p:cNvSpPr>
            <a:spLocks noGrp="1"/>
          </p:cNvSpPr>
          <p:nvPr>
            <p:ph type="sldNum" sz="quarter" idx="10"/>
          </p:nvPr>
        </p:nvSpPr>
        <p:spPr/>
        <p:txBody>
          <a:bodyPr/>
          <a:lstStyle/>
          <a:p>
            <a:fld id="{9951E261-2DC8-9B45-968F-53FFA293E1EC}" type="slidenum">
              <a:rPr lang="nl-BE" smtClean="0"/>
              <a:t>6</a:t>
            </a:fld>
            <a:endParaRPr lang="nl-BE"/>
          </a:p>
        </p:txBody>
      </p:sp>
    </p:spTree>
    <p:extLst>
      <p:ext uri="{BB962C8B-B14F-4D97-AF65-F5344CB8AC3E}">
        <p14:creationId xmlns:p14="http://schemas.microsoft.com/office/powerpoint/2010/main" val="713662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BE" dirty="0"/>
              <a:t>Veel water drinken. </a:t>
            </a:r>
            <a:r>
              <a:rPr lang="nl-BE" b="1" dirty="0"/>
              <a:t>Toestemming geven om</a:t>
            </a:r>
            <a:r>
              <a:rPr lang="nl-BE" b="1" baseline="0" dirty="0"/>
              <a:t> te gaan plassen!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Spoor de oorzaak op van de hyperglycemie en probeer die aan te pakken.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Insuline inspuiten.</a:t>
            </a:r>
            <a:endParaRPr lang="nl-BE" b="1" dirty="0"/>
          </a:p>
          <a:p>
            <a:pPr marL="171450" indent="-171450">
              <a:buFontTx/>
              <a:buChar char="-"/>
            </a:pPr>
            <a:r>
              <a:rPr lang="nl-BE" dirty="0"/>
              <a:t>De bloedsuikerspiegel regelmatig controleren.</a:t>
            </a:r>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7</a:t>
            </a:fld>
            <a:endParaRPr lang="nl-BE"/>
          </a:p>
        </p:txBody>
      </p:sp>
    </p:spTree>
    <p:extLst>
      <p:ext uri="{BB962C8B-B14F-4D97-AF65-F5344CB8AC3E}">
        <p14:creationId xmlns:p14="http://schemas.microsoft.com/office/powerpoint/2010/main" val="3998051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1" dirty="0"/>
              <a:t>Een hypoglycemie betekent een te lage bloedsuikerspiegel. </a:t>
            </a:r>
            <a:r>
              <a:rPr lang="nl-BE" dirty="0"/>
              <a:t>Wanneer iemand een hypoglycemie heeft, kunnen we dat herkennen aan verschillende signalen:</a:t>
            </a:r>
            <a:r>
              <a:rPr lang="nl-BE" dirty="0">
                <a:solidFill>
                  <a:srgbClr val="C00000"/>
                </a:solidFill>
              </a:rPr>
              <a:t> </a:t>
            </a:r>
            <a:endParaRPr lang="nl-BE" dirty="0"/>
          </a:p>
          <a:p>
            <a:pPr marL="171450" indent="-171450">
              <a:buFontTx/>
              <a:buChar char="-"/>
            </a:pPr>
            <a:r>
              <a:rPr lang="nl-BE" dirty="0"/>
              <a:t>Beven</a:t>
            </a:r>
          </a:p>
          <a:p>
            <a:pPr marL="171450" indent="-171450">
              <a:buFontTx/>
              <a:buChar char="-"/>
            </a:pPr>
            <a:r>
              <a:rPr lang="nl-BE" dirty="0"/>
              <a:t>Plotselinge moeheid</a:t>
            </a:r>
          </a:p>
          <a:p>
            <a:pPr marL="171450" indent="-171450">
              <a:buFontTx/>
              <a:buChar char="-"/>
            </a:pPr>
            <a:r>
              <a:rPr lang="nl-BE" dirty="0"/>
              <a:t>Slecht zien</a:t>
            </a:r>
          </a:p>
          <a:p>
            <a:pPr marL="171450" indent="-171450">
              <a:buFontTx/>
              <a:buChar char="-"/>
            </a:pPr>
            <a:r>
              <a:rPr lang="nl-BE" dirty="0"/>
              <a:t>Duizeligheid</a:t>
            </a:r>
          </a:p>
          <a:p>
            <a:pPr marL="171450" indent="-171450">
              <a:buFontTx/>
              <a:buChar char="-"/>
            </a:pPr>
            <a:r>
              <a:rPr lang="nl-BE" dirty="0"/>
              <a:t>Plotselinge honger</a:t>
            </a:r>
          </a:p>
          <a:p>
            <a:pPr marL="171450" indent="-171450">
              <a:buFontTx/>
              <a:buChar char="-"/>
            </a:pPr>
            <a:r>
              <a:rPr lang="nl-BE" dirty="0"/>
              <a:t>Hartkloppingen</a:t>
            </a:r>
          </a:p>
          <a:p>
            <a:pPr marL="171450" indent="-171450">
              <a:buFontTx/>
              <a:buChar char="-"/>
            </a:pPr>
            <a:r>
              <a:rPr lang="nl-BE" dirty="0"/>
              <a:t>Wisselende stemmingen</a:t>
            </a:r>
          </a:p>
          <a:p>
            <a:pPr marL="171450" indent="-171450">
              <a:buFontTx/>
              <a:buChar char="-"/>
            </a:pPr>
            <a:r>
              <a:rPr lang="nl-BE" dirty="0"/>
              <a:t>Bleekheid</a:t>
            </a:r>
          </a:p>
          <a:p>
            <a:pPr marL="171450" indent="-171450">
              <a:buFontTx/>
              <a:buChar char="-"/>
            </a:pPr>
            <a:r>
              <a:rPr lang="nl-BE" dirty="0"/>
              <a:t>Verwardheid en concentratieverlies</a:t>
            </a:r>
          </a:p>
          <a:p>
            <a:pPr marL="171450" indent="-171450">
              <a:buFontTx/>
              <a:buChar char="-"/>
            </a:pPr>
            <a:r>
              <a:rPr lang="nl-BE" dirty="0"/>
              <a:t>Hoofdpijn</a:t>
            </a:r>
          </a:p>
          <a:p>
            <a:pPr marL="171450" indent="-171450">
              <a:buFontTx/>
              <a:buChar char="-"/>
            </a:pPr>
            <a:r>
              <a:rPr lang="nl-BE" dirty="0"/>
              <a:t>Prikkelingen in de tong of lippen</a:t>
            </a:r>
          </a:p>
          <a:p>
            <a:pPr marL="171450" indent="-171450">
              <a:buFontTx/>
              <a:buChar char="-"/>
            </a:pPr>
            <a:r>
              <a:rPr lang="nl-BE" dirty="0"/>
              <a:t>Moeilijk ontwaken</a:t>
            </a:r>
          </a:p>
          <a:p>
            <a:pPr marL="171450" indent="-171450">
              <a:buFontTx/>
              <a:buChar char="-"/>
            </a:pPr>
            <a:r>
              <a:rPr lang="nl-BE" dirty="0"/>
              <a:t>…</a:t>
            </a:r>
          </a:p>
          <a:p>
            <a:pPr marL="171450" indent="-171450">
              <a:buFontTx/>
              <a:buChar char="-"/>
            </a:pPr>
            <a:endParaRPr lang="nl-BE" dirty="0">
              <a:solidFill>
                <a:srgbClr val="C00000"/>
              </a:solidFill>
            </a:endParaRPr>
          </a:p>
          <a:p>
            <a:pPr marL="0" indent="0">
              <a:buFontTx/>
              <a:buNone/>
            </a:pPr>
            <a:r>
              <a:rPr lang="nl-BE" dirty="0">
                <a:solidFill>
                  <a:srgbClr val="C00000"/>
                </a:solidFill>
              </a:rPr>
              <a:t>Maar, opgelet: De signalen moeten niet allemaal terzelfdertijd aanwezig zijn! </a:t>
            </a:r>
            <a:r>
              <a:rPr lang="nl-BE" baseline="0" dirty="0">
                <a:solidFill>
                  <a:srgbClr val="C00000"/>
                </a:solidFill>
              </a:rPr>
              <a:t>Ook merkt iemand met diabetes type 1 zelf soms niet op dat hij een hypo heeft, maar de omgeving wel. De signalen kunnen verschillen van persoon tot persoon. Kleinere kinderen vertonen bijvoorbeeld soms gedragsveranderingen of andere klachten, zoals pijn in de benen. </a:t>
            </a:r>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8</a:t>
            </a:fld>
            <a:endParaRPr lang="nl-BE"/>
          </a:p>
        </p:txBody>
      </p:sp>
    </p:spTree>
    <p:extLst>
      <p:ext uri="{BB962C8B-B14F-4D97-AF65-F5344CB8AC3E}">
        <p14:creationId xmlns:p14="http://schemas.microsoft.com/office/powerpoint/2010/main" val="1817196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dirty="0"/>
              <a:t>Oorzaken hypoglycemie:</a:t>
            </a:r>
          </a:p>
          <a:p>
            <a:r>
              <a:rPr lang="nl-BE" sz="1200" dirty="0"/>
              <a:t>- Onvoldoende suiker gegeten</a:t>
            </a:r>
          </a:p>
          <a:p>
            <a:r>
              <a:rPr lang="nl-BE" sz="1200" dirty="0"/>
              <a:t>- Een maaltijd overgeslagen</a:t>
            </a:r>
          </a:p>
          <a:p>
            <a:r>
              <a:rPr lang="nl-BE" sz="1200" dirty="0"/>
              <a:t>- Te veel insuline ingespoten </a:t>
            </a:r>
          </a:p>
          <a:p>
            <a:r>
              <a:rPr lang="nl-BE" sz="1200" dirty="0"/>
              <a:t>- Te veel tijd tussen inspuiting en maaltijd</a:t>
            </a:r>
          </a:p>
          <a:p>
            <a:r>
              <a:rPr lang="nl-BE" sz="1200" dirty="0"/>
              <a:t>- Meer lichaamsbeweging dan gewoonlijk (sporten, schoonmaken, wandelen)</a:t>
            </a:r>
          </a:p>
          <a:p>
            <a:r>
              <a:rPr lang="nl-BE" sz="1200" dirty="0"/>
              <a:t>- Warm weer</a:t>
            </a:r>
          </a:p>
          <a:p>
            <a:r>
              <a:rPr lang="nl-BE" sz="1200" dirty="0"/>
              <a:t>- Soms geen duidelijke oorzaak, bijvoorbeeld gewijzigde slaapgewoonten</a:t>
            </a:r>
          </a:p>
          <a:p>
            <a:r>
              <a:rPr lang="nl-BE" sz="1200" dirty="0"/>
              <a:t>- Uitgaan, feesten, alcohol …</a:t>
            </a:r>
          </a:p>
        </p:txBody>
      </p:sp>
      <p:sp>
        <p:nvSpPr>
          <p:cNvPr id="4" name="Tijdelijke aanduiding voor dianummer 3"/>
          <p:cNvSpPr>
            <a:spLocks noGrp="1"/>
          </p:cNvSpPr>
          <p:nvPr>
            <p:ph type="sldNum" sz="quarter" idx="10"/>
          </p:nvPr>
        </p:nvSpPr>
        <p:spPr/>
        <p:txBody>
          <a:bodyPr/>
          <a:lstStyle/>
          <a:p>
            <a:fld id="{9951E261-2DC8-9B45-968F-53FFA293E1EC}" type="slidenum">
              <a:rPr lang="nl-BE" smtClean="0"/>
              <a:t>9</a:t>
            </a:fld>
            <a:endParaRPr lang="nl-BE"/>
          </a:p>
        </p:txBody>
      </p:sp>
    </p:spTree>
    <p:extLst>
      <p:ext uri="{BB962C8B-B14F-4D97-AF65-F5344CB8AC3E}">
        <p14:creationId xmlns:p14="http://schemas.microsoft.com/office/powerpoint/2010/main" val="2430397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nl-BE" dirty="0"/>
              <a:t>-  Stoppen met activiteiten.</a:t>
            </a:r>
          </a:p>
          <a:p>
            <a:pPr marL="171450" indent="-171450">
              <a:buFontTx/>
              <a:buChar char="-"/>
            </a:pPr>
            <a:r>
              <a:rPr lang="nl-BE" dirty="0"/>
              <a:t>De bloedsuikerspiegel meten.</a:t>
            </a:r>
          </a:p>
          <a:p>
            <a:pPr marL="171450" indent="-171450">
              <a:buFontTx/>
              <a:buChar char="-"/>
            </a:pPr>
            <a:r>
              <a:rPr lang="nl-BE" dirty="0"/>
              <a:t>Drink een gesuikerde drank van 200 ml. Dit komt overeen met 20 gram suiker en dit zijn ongeveer 7 druivensuikers. Het aangepast advies is 1,5 gram suiker per 10 kg lichaamsgewicht. Voor druivensuikers is het advies een halve druivensuiker per 10 kg lichaamsgewicht en maximum 3.</a:t>
            </a:r>
            <a:r>
              <a:rPr lang="nl-BE" baseline="0" dirty="0"/>
              <a:t> </a:t>
            </a:r>
          </a:p>
          <a:p>
            <a:pPr marL="171450" indent="-171450">
              <a:buFontTx/>
              <a:buChar char="-"/>
            </a:pPr>
            <a:r>
              <a:rPr lang="nl-BE" dirty="0"/>
              <a:t>Wacht 15 minuten. Indien de maaltijd meer dan 1 uur uitblijft, neem je ook een trage koolhydraat in (bijvoorbeeld een boterham).</a:t>
            </a:r>
          </a:p>
          <a:p>
            <a:pPr marL="171450" indent="-171450">
              <a:buFontTx/>
              <a:buChar char="-"/>
            </a:pPr>
            <a:r>
              <a:rPr lang="nl-BE" dirty="0"/>
              <a:t>Meet opnieuw.</a:t>
            </a:r>
          </a:p>
          <a:p>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10</a:t>
            </a:fld>
            <a:endParaRPr lang="nl-BE"/>
          </a:p>
        </p:txBody>
      </p:sp>
    </p:spTree>
    <p:extLst>
      <p:ext uri="{BB962C8B-B14F-4D97-AF65-F5344CB8AC3E}">
        <p14:creationId xmlns:p14="http://schemas.microsoft.com/office/powerpoint/2010/main" val="742227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0" dirty="0"/>
              <a:t>Bij diabetes type 2 maakt de sleutelfabriek (pancreas) wel sleutels (insuline) aan, maar de sleutels werken minder goed. </a:t>
            </a:r>
          </a:p>
          <a:p>
            <a:r>
              <a:rPr lang="nl-BE" b="0" dirty="0"/>
              <a:t>De huisjes krijgen wel energie maar er zijn heel veel sleutels</a:t>
            </a:r>
            <a:r>
              <a:rPr lang="nl-BE" b="0" baseline="0" dirty="0"/>
              <a:t> nodig om de suiker vanuit de bloedbaan in de cel te brengen.</a:t>
            </a:r>
          </a:p>
          <a:p>
            <a:r>
              <a:rPr lang="nl-BE" b="0" dirty="0"/>
              <a:t>Dit heet </a:t>
            </a:r>
            <a:r>
              <a:rPr lang="nl-BE" b="1" dirty="0"/>
              <a:t>insulineresistentie</a:t>
            </a:r>
            <a:r>
              <a:rPr lang="nl-BE" b="0" dirty="0"/>
              <a:t>. </a:t>
            </a:r>
          </a:p>
          <a:p>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11</a:t>
            </a:fld>
            <a:endParaRPr lang="nl-BE"/>
          </a:p>
        </p:txBody>
      </p:sp>
    </p:spTree>
    <p:extLst>
      <p:ext uri="{BB962C8B-B14F-4D97-AF65-F5344CB8AC3E}">
        <p14:creationId xmlns:p14="http://schemas.microsoft.com/office/powerpoint/2010/main" val="3523129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b="0"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13</a:t>
            </a:fld>
            <a:endParaRPr lang="nl-BE"/>
          </a:p>
        </p:txBody>
      </p:sp>
    </p:spTree>
    <p:extLst>
      <p:ext uri="{BB962C8B-B14F-4D97-AF65-F5344CB8AC3E}">
        <p14:creationId xmlns:p14="http://schemas.microsoft.com/office/powerpoint/2010/main" val="4158284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1" dirty="0"/>
              <a:t>Niet waar.</a:t>
            </a:r>
          </a:p>
          <a:p>
            <a:r>
              <a:rPr lang="nl-BE" sz="1200" b="0" i="0" kern="1200" dirty="0">
                <a:solidFill>
                  <a:schemeClr val="tx1"/>
                </a:solidFill>
                <a:effectLst/>
                <a:latin typeface="+mn-lt"/>
                <a:ea typeface="+mn-ea"/>
                <a:cs typeface="+mn-cs"/>
              </a:rPr>
              <a:t>Diabetes gelijk stellen aan te veel snoepen of te veel suiker eten, dat is onzin. Type 1 diabetes is een auto-imuunziekte. Dat wil zeggen dat het eigen lichaam zijn insulineproducerende cellen van de pancreas vernietigt. Het lichaam maakt dus aanvallertjes tegen zijn eigen sleutelfabriek. Die kan je zien op de foto.</a:t>
            </a:r>
            <a:r>
              <a:rPr lang="nl-BE" sz="1200" b="1" i="0" kern="1200" dirty="0">
                <a:solidFill>
                  <a:schemeClr val="tx1"/>
                </a:solidFill>
                <a:effectLst/>
                <a:latin typeface="+mn-lt"/>
                <a:ea typeface="+mn-ea"/>
                <a:cs typeface="+mn-cs"/>
              </a:rPr>
              <a:t> Ik zou iets anders nemen van foto vind ik niet duidelijk (zie mijn email)</a:t>
            </a:r>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Er is geen verband is tussen snoepen of ongezond eten als kind en het optreden van type 1 diabetes. Nochtans is het een misverstand waar patiënten met diabetes en hun ouders wel meer mee geconfronteerd worden.</a:t>
            </a:r>
            <a:endParaRPr lang="nl-BE" b="0" dirty="0"/>
          </a:p>
          <a:p>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14</a:t>
            </a:fld>
            <a:endParaRPr lang="nl-BE"/>
          </a:p>
        </p:txBody>
      </p:sp>
    </p:spTree>
    <p:extLst>
      <p:ext uri="{BB962C8B-B14F-4D97-AF65-F5344CB8AC3E}">
        <p14:creationId xmlns:p14="http://schemas.microsoft.com/office/powerpoint/2010/main" val="2438997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b="0" u="none" dirty="0">
              <a:solidFill>
                <a:schemeClr val="tx2"/>
              </a:solidFill>
            </a:endParaRPr>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15</a:t>
            </a:fld>
            <a:endParaRPr lang="nl-BE"/>
          </a:p>
        </p:txBody>
      </p:sp>
    </p:spTree>
    <p:extLst>
      <p:ext uri="{BB962C8B-B14F-4D97-AF65-F5344CB8AC3E}">
        <p14:creationId xmlns:p14="http://schemas.microsoft.com/office/powerpoint/2010/main" val="150071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1" dirty="0"/>
              <a:t>Niet waar.</a:t>
            </a:r>
          </a:p>
          <a:p>
            <a:r>
              <a:rPr lang="nl-BE" sz="1200" b="0" i="0" u="none" kern="1200" baseline="0" dirty="0">
                <a:solidFill>
                  <a:schemeClr val="tx2"/>
                </a:solidFill>
                <a:effectLst/>
                <a:latin typeface="+mn-lt"/>
                <a:ea typeface="+mn-ea"/>
                <a:cs typeface="+mn-cs"/>
              </a:rPr>
              <a:t>Er bestaan 2 soorten suikers: enkelvoudige koolhydraten en complexe koolhydraten. Enkelvoudige koolhydraten zijn snelle suikers zoals cola, snoepjes, koeken enzovoort. Complexe koolhydraten zijn trage suikers zoals een boterham. In een boterham zit dus ook suiker.</a:t>
            </a:r>
          </a:p>
          <a:p>
            <a:r>
              <a:rPr lang="nl-BE" sz="1200" b="0" i="0" u="none" kern="1200" dirty="0">
                <a:solidFill>
                  <a:schemeClr val="tx2"/>
                </a:solidFill>
                <a:effectLst/>
                <a:latin typeface="+mn-lt"/>
                <a:ea typeface="+mn-ea"/>
                <a:cs typeface="+mn-cs"/>
              </a:rPr>
              <a:t>Je kunt gewoon suiker gebruiken als je diabetes type 1 hebt. We hebben suiker nodig, want het is onze eerste vorm van energie die gebruikt wordt. Maar het wordt wel aangeraden om de snelle suikers met mate te gebruiken, want dan is de bloedsuikerspiegel beter te reguleren. </a:t>
            </a:r>
          </a:p>
          <a:p>
            <a:r>
              <a:rPr lang="nl-BE" sz="1200" b="0" i="0" u="none" kern="1200" dirty="0">
                <a:solidFill>
                  <a:schemeClr val="tx2"/>
                </a:solidFill>
                <a:effectLst/>
                <a:latin typeface="+mn-lt"/>
                <a:ea typeface="+mn-ea"/>
                <a:cs typeface="+mn-cs"/>
              </a:rPr>
              <a:t>Helemaal suikervrij eten is niet nodig en dat kan ook bijna niet. Als je honderd procent suikervrij zou willen eten, mag je bijvoorbeeld ook geen yoghurt, appels en tomaten eten, want daar zitten van nature ook suikers in. </a:t>
            </a:r>
          </a:p>
          <a:p>
            <a:r>
              <a:rPr lang="nl-BE" sz="1200" b="0" i="0" u="none" kern="1200" dirty="0">
                <a:solidFill>
                  <a:schemeClr val="tx2"/>
                </a:solidFill>
                <a:effectLst/>
                <a:latin typeface="+mn-lt"/>
                <a:ea typeface="+mn-ea"/>
                <a:cs typeface="+mn-cs"/>
              </a:rPr>
              <a:t>En dit zijn juist de voedingsmiddelen die je nodig hebt om gezond te blijven. </a:t>
            </a:r>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16</a:t>
            </a:fld>
            <a:endParaRPr lang="nl-BE"/>
          </a:p>
        </p:txBody>
      </p:sp>
    </p:spTree>
    <p:extLst>
      <p:ext uri="{BB962C8B-B14F-4D97-AF65-F5344CB8AC3E}">
        <p14:creationId xmlns:p14="http://schemas.microsoft.com/office/powerpoint/2010/main" val="2341502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None/>
            </a:pPr>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17</a:t>
            </a:fld>
            <a:endParaRPr lang="nl-BE"/>
          </a:p>
        </p:txBody>
      </p:sp>
    </p:spTree>
    <p:extLst>
      <p:ext uri="{BB962C8B-B14F-4D97-AF65-F5344CB8AC3E}">
        <p14:creationId xmlns:p14="http://schemas.microsoft.com/office/powerpoint/2010/main" val="1005389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AutoNum type="alphaLcParenR"/>
            </a:pPr>
            <a:r>
              <a:rPr lang="nl-BE" sz="1200" b="1" i="0" kern="1200" dirty="0">
                <a:solidFill>
                  <a:schemeClr val="tx1"/>
                </a:solidFill>
                <a:effectLst/>
                <a:latin typeface="+mn-lt"/>
                <a:ea typeface="+mn-ea"/>
                <a:cs typeface="+mn-cs"/>
              </a:rPr>
              <a:t>Niet kunnen plassen. </a:t>
            </a:r>
          </a:p>
          <a:p>
            <a:pPr marL="0" indent="0">
              <a:buNone/>
            </a:pPr>
            <a:r>
              <a:rPr lang="nl-BE" sz="1200" b="0" i="0" kern="1200" dirty="0">
                <a:solidFill>
                  <a:schemeClr val="tx1"/>
                </a:solidFill>
                <a:effectLst/>
                <a:latin typeface="+mn-lt"/>
                <a:ea typeface="+mn-ea"/>
                <a:cs typeface="+mn-cs"/>
              </a:rPr>
              <a:t>‘Niet kunnen plassen' is geen teken van diabetes. Je moet net veel plassen om de extra suiker in je bloed kwijt te raken.</a:t>
            </a:r>
            <a:endParaRPr lang="nl-BE" dirty="0"/>
          </a:p>
          <a:p>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18</a:t>
            </a:fld>
            <a:endParaRPr lang="nl-BE"/>
          </a:p>
        </p:txBody>
      </p:sp>
    </p:spTree>
    <p:extLst>
      <p:ext uri="{BB962C8B-B14F-4D97-AF65-F5344CB8AC3E}">
        <p14:creationId xmlns:p14="http://schemas.microsoft.com/office/powerpoint/2010/main" val="3823887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19</a:t>
            </a:fld>
            <a:endParaRPr lang="nl-BE"/>
          </a:p>
        </p:txBody>
      </p:sp>
    </p:spTree>
    <p:extLst>
      <p:ext uri="{BB962C8B-B14F-4D97-AF65-F5344CB8AC3E}">
        <p14:creationId xmlns:p14="http://schemas.microsoft.com/office/powerpoint/2010/main" val="11718365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i="0" kern="1200" dirty="0">
                <a:solidFill>
                  <a:schemeClr val="tx1"/>
                </a:solidFill>
                <a:effectLst/>
                <a:latin typeface="+mn-lt"/>
                <a:ea typeface="+mn-ea"/>
                <a:cs typeface="+mn-cs"/>
              </a:rPr>
              <a:t>c) Kaas. </a:t>
            </a:r>
          </a:p>
          <a:p>
            <a:r>
              <a:rPr lang="nl-BE" sz="1200" b="0" i="0" kern="1200" dirty="0">
                <a:solidFill>
                  <a:schemeClr val="tx1"/>
                </a:solidFill>
                <a:effectLst/>
                <a:latin typeface="+mn-lt"/>
                <a:ea typeface="+mn-ea"/>
                <a:cs typeface="+mn-cs"/>
              </a:rPr>
              <a:t>Je zou het misschien niet denken, maar in fruit en pasta zitten suikers. Dit zijn complexe koolhydraten, ofwel suikers die traag opgenomen worden. Deze zijn beter dan de enkelvoudige koolhydraten, de snelwerkende suikers die in taart, frisdrank en snoep zitten. Deze veroorzaken een snelle en steile suikerpiek in het bloed. </a:t>
            </a:r>
          </a:p>
          <a:p>
            <a:r>
              <a:rPr lang="nl-BE" sz="1200" b="0" i="0" kern="1200" dirty="0">
                <a:solidFill>
                  <a:schemeClr val="tx1"/>
                </a:solidFill>
                <a:effectLst/>
                <a:latin typeface="+mn-lt"/>
                <a:ea typeface="+mn-ea"/>
                <a:cs typeface="+mn-cs"/>
              </a:rPr>
              <a:t>Kaas bevat bijna geen suikers!</a:t>
            </a:r>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20</a:t>
            </a:fld>
            <a:endParaRPr lang="nl-BE"/>
          </a:p>
        </p:txBody>
      </p:sp>
    </p:spTree>
    <p:extLst>
      <p:ext uri="{BB962C8B-B14F-4D97-AF65-F5344CB8AC3E}">
        <p14:creationId xmlns:p14="http://schemas.microsoft.com/office/powerpoint/2010/main" val="19342876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21</a:t>
            </a:fld>
            <a:endParaRPr lang="nl-BE"/>
          </a:p>
        </p:txBody>
      </p:sp>
    </p:spTree>
    <p:extLst>
      <p:ext uri="{BB962C8B-B14F-4D97-AF65-F5344CB8AC3E}">
        <p14:creationId xmlns:p14="http://schemas.microsoft.com/office/powerpoint/2010/main" val="255735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i="0" kern="1200" dirty="0">
                <a:solidFill>
                  <a:schemeClr val="tx1"/>
                </a:solidFill>
                <a:effectLst/>
                <a:latin typeface="+mn-lt"/>
                <a:ea typeface="+mn-ea"/>
                <a:cs typeface="+mn-cs"/>
              </a:rPr>
              <a:t>b) Bij type 1 maak je zelf geen of weinig insuline aan, bij type 2 maak je wel insuline aan, maar moet je heel veel insuline produceren om een goede bloedsuikerwaarde te hebben.</a:t>
            </a:r>
          </a:p>
          <a:p>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22</a:t>
            </a:fld>
            <a:endParaRPr lang="nl-BE"/>
          </a:p>
        </p:txBody>
      </p:sp>
    </p:spTree>
    <p:extLst>
      <p:ext uri="{BB962C8B-B14F-4D97-AF65-F5344CB8AC3E}">
        <p14:creationId xmlns:p14="http://schemas.microsoft.com/office/powerpoint/2010/main" val="27785910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23</a:t>
            </a:fld>
            <a:endParaRPr lang="nl-BE"/>
          </a:p>
        </p:txBody>
      </p:sp>
    </p:spTree>
    <p:extLst>
      <p:ext uri="{BB962C8B-B14F-4D97-AF65-F5344CB8AC3E}">
        <p14:creationId xmlns:p14="http://schemas.microsoft.com/office/powerpoint/2010/main" val="40068345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i="0" u="none" strike="noStrike" kern="1200" dirty="0">
                <a:solidFill>
                  <a:schemeClr val="tx1"/>
                </a:solidFill>
                <a:effectLst/>
                <a:latin typeface="+mn-lt"/>
                <a:ea typeface="+mn-ea"/>
                <a:cs typeface="+mn-cs"/>
              </a:rPr>
              <a:t>b) Een stijging van de bloedsuiker. </a:t>
            </a:r>
          </a:p>
          <a:p>
            <a:r>
              <a:rPr lang="nl-BE" sz="1200" b="0" i="0" u="none" strike="noStrike" kern="1200" dirty="0">
                <a:solidFill>
                  <a:schemeClr val="tx1"/>
                </a:solidFill>
                <a:effectLst/>
                <a:latin typeface="+mn-lt"/>
                <a:ea typeface="+mn-ea"/>
                <a:cs typeface="+mn-cs"/>
              </a:rPr>
              <a:t>Een intensieve inspanning kan een te hoge bloedsuiker nog verhogen. Begin daarom nooit te sporten als je bloedsuiker te hoog of te laag staat. Het kan je lichaam sterk ontregelen. </a:t>
            </a:r>
          </a:p>
          <a:p>
            <a:r>
              <a:rPr lang="nl-BE" sz="1200" b="0" i="0" u="none" strike="noStrike" kern="1200" dirty="0">
                <a:solidFill>
                  <a:schemeClr val="tx1"/>
                </a:solidFill>
                <a:effectLst/>
                <a:latin typeface="+mn-lt"/>
                <a:ea typeface="+mn-ea"/>
                <a:cs typeface="+mn-cs"/>
              </a:rPr>
              <a:t>Meet altijd eerst je bloedsuikerspiegel en probeer bij een slechte waarde je bloedsuiker eerst normaal te krijgen voor je begint met sporten.</a:t>
            </a:r>
          </a:p>
          <a:p>
            <a:r>
              <a:rPr lang="nl-BE" dirty="0"/>
              <a:t>Maar, opgelet: Dit is niet steeds zo! Als je bijvoorbeeld nog maar net insuline gespoten hebt, kan je bloedsuikerspiegel ook zakken!</a:t>
            </a:r>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24</a:t>
            </a:fld>
            <a:endParaRPr lang="nl-BE"/>
          </a:p>
        </p:txBody>
      </p:sp>
    </p:spTree>
    <p:extLst>
      <p:ext uri="{BB962C8B-B14F-4D97-AF65-F5344CB8AC3E}">
        <p14:creationId xmlns:p14="http://schemas.microsoft.com/office/powerpoint/2010/main" val="3232377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25</a:t>
            </a:fld>
            <a:endParaRPr lang="nl-BE"/>
          </a:p>
        </p:txBody>
      </p:sp>
    </p:spTree>
    <p:extLst>
      <p:ext uri="{BB962C8B-B14F-4D97-AF65-F5344CB8AC3E}">
        <p14:creationId xmlns:p14="http://schemas.microsoft.com/office/powerpoint/2010/main" val="18969739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i="0" kern="1200" dirty="0">
                <a:solidFill>
                  <a:schemeClr val="tx1"/>
                </a:solidFill>
                <a:effectLst/>
                <a:latin typeface="+mn-lt"/>
                <a:ea typeface="+mn-ea"/>
                <a:cs typeface="+mn-cs"/>
              </a:rPr>
              <a:t>d) Door druivensuiker te eten, een tiental minuten te rusten en nadien een boterham te eten. </a:t>
            </a:r>
          </a:p>
          <a:p>
            <a:r>
              <a:rPr lang="nl-BE" sz="1200" b="0" i="0" kern="1200" dirty="0">
                <a:solidFill>
                  <a:schemeClr val="tx1"/>
                </a:solidFill>
                <a:effectLst/>
                <a:latin typeface="+mn-lt"/>
                <a:ea typeface="+mn-ea"/>
                <a:cs typeface="+mn-cs"/>
              </a:rPr>
              <a:t>Een te lage bloedsuikerspiegel kan je alleen oplossen door suiker te eten. Als je enkel trage suikers opneemt zoals uit een boterham of fruit, duurt het te lang voor je bloedspiegel weer normaal staat. </a:t>
            </a:r>
          </a:p>
          <a:p>
            <a:r>
              <a:rPr lang="nl-BE" sz="1200" b="0" i="0" kern="1200" dirty="0">
                <a:solidFill>
                  <a:schemeClr val="tx1"/>
                </a:solidFill>
                <a:effectLst/>
                <a:latin typeface="+mn-lt"/>
                <a:ea typeface="+mn-ea"/>
                <a:cs typeface="+mn-cs"/>
              </a:rPr>
              <a:t>Daarom neem je best snelle suikers in, zoals cola of druivensuiker, maar die doen je nadien snel hervallen. </a:t>
            </a:r>
          </a:p>
          <a:p>
            <a:r>
              <a:rPr lang="nl-BE" sz="1200" b="0" i="0" kern="1200" dirty="0">
                <a:solidFill>
                  <a:schemeClr val="tx1"/>
                </a:solidFill>
                <a:effectLst/>
                <a:latin typeface="+mn-lt"/>
                <a:ea typeface="+mn-ea"/>
                <a:cs typeface="+mn-cs"/>
              </a:rPr>
              <a:t>Combineer daarom snelle suikers (cola) met trage suikers (boterham) voor een optimaal herstel van de suikerspiegel.</a:t>
            </a:r>
            <a:endParaRPr lang="nl-BE" dirty="0"/>
          </a:p>
          <a:p>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26</a:t>
            </a:fld>
            <a:endParaRPr lang="nl-BE"/>
          </a:p>
        </p:txBody>
      </p:sp>
    </p:spTree>
    <p:extLst>
      <p:ext uri="{BB962C8B-B14F-4D97-AF65-F5344CB8AC3E}">
        <p14:creationId xmlns:p14="http://schemas.microsoft.com/office/powerpoint/2010/main" val="14991610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27</a:t>
            </a:fld>
            <a:endParaRPr lang="nl-BE"/>
          </a:p>
        </p:txBody>
      </p:sp>
    </p:spTree>
    <p:extLst>
      <p:ext uri="{BB962C8B-B14F-4D97-AF65-F5344CB8AC3E}">
        <p14:creationId xmlns:p14="http://schemas.microsoft.com/office/powerpoint/2010/main" val="31282863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i="0" kern="1200" dirty="0">
                <a:solidFill>
                  <a:schemeClr val="tx1"/>
                </a:solidFill>
                <a:effectLst/>
                <a:latin typeface="+mn-lt"/>
                <a:ea typeface="+mn-ea"/>
                <a:cs typeface="+mn-cs"/>
              </a:rPr>
              <a:t>d) Eerst een hyperglycemie en dan een hypoglycemie. </a:t>
            </a:r>
          </a:p>
          <a:p>
            <a:r>
              <a:rPr lang="nl-BE" sz="1200" b="0" i="0" kern="1200" dirty="0">
                <a:solidFill>
                  <a:schemeClr val="tx1"/>
                </a:solidFill>
                <a:effectLst/>
                <a:latin typeface="+mn-lt"/>
                <a:ea typeface="+mn-ea"/>
                <a:cs typeface="+mn-cs"/>
              </a:rPr>
              <a:t>Alcohol bevat suikers en </a:t>
            </a:r>
            <a:r>
              <a:rPr lang="nl-BE" sz="1200" b="0" i="0" kern="1200" dirty="0">
                <a:solidFill>
                  <a:srgbClr val="FF0000"/>
                </a:solidFill>
                <a:effectLst/>
                <a:latin typeface="+mn-lt"/>
                <a:ea typeface="+mn-ea"/>
                <a:cs typeface="+mn-cs"/>
              </a:rPr>
              <a:t>verhoogt daarom eerst de bloedsuiker (hyperglycemie). Omdat je lever nadien zo druk bezig is met het verwerken van de alcohol, reageert hij niet meer op schommelingen in de bloedsuikerspiegel. Je kan dan gemakkelijk een hypo krijgen. </a:t>
            </a:r>
          </a:p>
          <a:p>
            <a:r>
              <a:rPr lang="nl-BE" sz="1200" b="0" i="0" kern="1200" dirty="0">
                <a:solidFill>
                  <a:srgbClr val="FF0000"/>
                </a:solidFill>
                <a:effectLst/>
                <a:latin typeface="+mn-lt"/>
                <a:ea typeface="+mn-ea"/>
                <a:cs typeface="+mn-cs"/>
              </a:rPr>
              <a:t>De hypo zal vooral gebeuren </a:t>
            </a:r>
            <a:r>
              <a:rPr lang="nl-BE" sz="1200" b="0" i="0" kern="1200" baseline="0" dirty="0">
                <a:solidFill>
                  <a:srgbClr val="FF0000"/>
                </a:solidFill>
                <a:effectLst/>
                <a:latin typeface="+mn-lt"/>
                <a:ea typeface="+mn-ea"/>
                <a:cs typeface="+mn-cs"/>
              </a:rPr>
              <a:t>na het drinken van alcohol zoals bier. Eet daarom na het drinken van bier nog iets.</a:t>
            </a:r>
          </a:p>
          <a:p>
            <a:r>
              <a:rPr lang="nl-BE" sz="1200" b="0" i="0" kern="1200" baseline="0" dirty="0">
                <a:solidFill>
                  <a:srgbClr val="FF0000"/>
                </a:solidFill>
                <a:effectLst/>
                <a:latin typeface="+mn-lt"/>
                <a:ea typeface="+mn-ea"/>
                <a:cs typeface="+mn-cs"/>
              </a:rPr>
              <a:t>In wijn zit minder suiker, dus na het drinken van wijn kan je nog iets kleins eten.</a:t>
            </a:r>
          </a:p>
          <a:p>
            <a:endParaRPr lang="nl-BE" sz="1200" b="0" i="0" kern="1200" baseline="0" dirty="0">
              <a:solidFill>
                <a:srgbClr val="FF0000"/>
              </a:solidFill>
              <a:effectLst/>
              <a:latin typeface="+mn-lt"/>
              <a:ea typeface="+mn-ea"/>
              <a:cs typeface="+mn-cs"/>
            </a:endParaRPr>
          </a:p>
          <a:p>
            <a:r>
              <a:rPr lang="nl-BE" sz="1200" b="0" i="0" kern="1200" baseline="0" dirty="0">
                <a:solidFill>
                  <a:srgbClr val="FF0000"/>
                </a:solidFill>
                <a:effectLst/>
                <a:latin typeface="+mn-lt"/>
                <a:ea typeface="+mn-ea"/>
                <a:cs typeface="+mn-cs"/>
              </a:rPr>
              <a:t>Bier doet dus eerst je bloedsuiker stijgen, maar nadien kan je gevaarlijke hypo’s krijgen.</a:t>
            </a:r>
          </a:p>
          <a:p>
            <a:r>
              <a:rPr lang="nl-BE" sz="1200" b="0" i="0" kern="1200" baseline="0" dirty="0">
                <a:solidFill>
                  <a:srgbClr val="FF0000"/>
                </a:solidFill>
                <a:effectLst/>
                <a:latin typeface="+mn-lt"/>
                <a:ea typeface="+mn-ea"/>
                <a:cs typeface="+mn-cs"/>
              </a:rPr>
              <a:t>Laat je vriend met diabetes NOOIT zijn roes uitslapen! Hij kan in een hypoglycemisch coma raken. Verwittig steeds de ouders!</a:t>
            </a:r>
            <a:endParaRPr lang="nl-BE" sz="1200" b="0" i="0" kern="1200" dirty="0">
              <a:solidFill>
                <a:srgbClr val="FF0000"/>
              </a:solidFill>
              <a:effectLst/>
              <a:latin typeface="+mn-lt"/>
              <a:ea typeface="+mn-ea"/>
              <a:cs typeface="+mn-cs"/>
            </a:endParaRPr>
          </a:p>
          <a:p>
            <a:r>
              <a:rPr lang="nl-BE" sz="1200" b="0" i="0" kern="1200" dirty="0">
                <a:solidFill>
                  <a:srgbClr val="FF0000"/>
                </a:solidFill>
                <a:effectLst/>
                <a:latin typeface="+mn-lt"/>
                <a:ea typeface="+mn-ea"/>
                <a:cs typeface="+mn-cs"/>
              </a:rPr>
              <a:t>Je kan deze reacties voorkomen door iets te eten terwijl je alcohol drinkt. Zo heeft je lichaam de nodige suikerreserves voor noodgevallen.</a:t>
            </a:r>
          </a:p>
          <a:p>
            <a:endParaRPr lang="nl-BE" sz="1200" b="0" i="0" kern="1200" dirty="0">
              <a:solidFill>
                <a:srgbClr val="FF0000"/>
              </a:solidFill>
              <a:effectLst/>
              <a:latin typeface="+mn-lt"/>
              <a:ea typeface="+mn-ea"/>
              <a:cs typeface="+mn-cs"/>
            </a:endParaRPr>
          </a:p>
          <a:p>
            <a:endParaRPr lang="nl-BE" sz="1200" b="1" i="0" kern="1200" dirty="0">
              <a:solidFill>
                <a:srgbClr val="FF0000"/>
              </a:solidFill>
              <a:effectLst/>
              <a:latin typeface="+mn-lt"/>
              <a:ea typeface="+mn-ea"/>
              <a:cs typeface="+mn-cs"/>
            </a:endParaRPr>
          </a:p>
          <a:p>
            <a:r>
              <a:rPr lang="nl-BE" sz="1200" b="1" i="0" kern="1200" dirty="0">
                <a:solidFill>
                  <a:srgbClr val="FF0000"/>
                </a:solidFill>
                <a:effectLst/>
                <a:latin typeface="+mn-lt"/>
                <a:ea typeface="+mn-ea"/>
                <a:cs typeface="+mn-cs"/>
              </a:rPr>
              <a:t>Bier</a:t>
            </a:r>
            <a:r>
              <a:rPr lang="nl-BE" sz="1200" b="1" i="0" kern="1200" baseline="0" dirty="0">
                <a:solidFill>
                  <a:srgbClr val="FF0000"/>
                </a:solidFill>
                <a:effectLst/>
                <a:latin typeface="+mn-lt"/>
                <a:ea typeface="+mn-ea"/>
                <a:cs typeface="+mn-cs"/>
              </a:rPr>
              <a:t> bevat meer suiker dan bv wijn of champagne</a:t>
            </a:r>
            <a:endParaRPr lang="nl-BE" b="1" dirty="0">
              <a:solidFill>
                <a:srgbClr val="FF0000"/>
              </a:solidFill>
            </a:endParaRPr>
          </a:p>
          <a:p>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28</a:t>
            </a:fld>
            <a:endParaRPr lang="nl-BE"/>
          </a:p>
        </p:txBody>
      </p:sp>
    </p:spTree>
    <p:extLst>
      <p:ext uri="{BB962C8B-B14F-4D97-AF65-F5344CB8AC3E}">
        <p14:creationId xmlns:p14="http://schemas.microsoft.com/office/powerpoint/2010/main" val="21785035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mogen twee jongens naar voor komen.</a:t>
            </a:r>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29</a:t>
            </a:fld>
            <a:endParaRPr lang="nl-BE"/>
          </a:p>
        </p:txBody>
      </p:sp>
    </p:spTree>
    <p:extLst>
      <p:ext uri="{BB962C8B-B14F-4D97-AF65-F5344CB8AC3E}">
        <p14:creationId xmlns:p14="http://schemas.microsoft.com/office/powerpoint/2010/main" val="20689481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1" dirty="0"/>
              <a:t>Wat Hans kan doen:</a:t>
            </a:r>
          </a:p>
          <a:p>
            <a:r>
              <a:rPr lang="nl-BE" b="0" dirty="0"/>
              <a:t>Brent heeft last van een hypoglycemie, maar dit is </a:t>
            </a:r>
            <a:r>
              <a:rPr lang="nl-BE" b="0" baseline="0" dirty="0"/>
              <a:t>meestal niet zo duidelijk.</a:t>
            </a:r>
            <a:endParaRPr lang="nl-BE" b="0" dirty="0"/>
          </a:p>
          <a:p>
            <a:pPr marL="171450" indent="-171450">
              <a:buFontTx/>
              <a:buChar char="-"/>
            </a:pPr>
            <a:r>
              <a:rPr lang="nl-BE" dirty="0"/>
              <a:t>Helpen om Brent zijn bloedsuikerspiegel te controleren.</a:t>
            </a:r>
          </a:p>
          <a:p>
            <a:pPr marL="171450" indent="-171450">
              <a:buFontTx/>
              <a:buChar char="-"/>
            </a:pPr>
            <a:r>
              <a:rPr lang="nl-BE" dirty="0"/>
              <a:t>Brent zeggen dat hij rustig op het bankje blijft zitten.</a:t>
            </a:r>
          </a:p>
          <a:p>
            <a:pPr marL="171450" indent="-171450">
              <a:buFontTx/>
              <a:buChar char="-"/>
            </a:pPr>
            <a:r>
              <a:rPr lang="nl-BE" dirty="0"/>
              <a:t>Een blikje cola voor Brent gaan halen uit een automaat. </a:t>
            </a:r>
            <a:r>
              <a:rPr lang="nl-BE" b="1" dirty="0"/>
              <a:t> </a:t>
            </a:r>
            <a:endParaRPr lang="nl-BE" dirty="0"/>
          </a:p>
          <a:p>
            <a:pPr marL="171450" indent="-171450">
              <a:buFontTx/>
              <a:buChar char="-"/>
            </a:pPr>
            <a:r>
              <a:rPr lang="nl-BE" dirty="0"/>
              <a:t>Hem er aan herinneren om binnen een kwartier de bloedsuiker nog eens te checken.</a:t>
            </a:r>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30</a:t>
            </a:fld>
            <a:endParaRPr lang="nl-BE"/>
          </a:p>
        </p:txBody>
      </p:sp>
    </p:spTree>
    <p:extLst>
      <p:ext uri="{BB962C8B-B14F-4D97-AF65-F5344CB8AC3E}">
        <p14:creationId xmlns:p14="http://schemas.microsoft.com/office/powerpoint/2010/main" val="607717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Jana heeft duidelijk last van een hyperglycemie. Haar bloedsuikerspiegel is te hoog en dat voor ze moeten sporten.</a:t>
            </a:r>
          </a:p>
          <a:p>
            <a:pPr marL="0" marR="0" lvl="0" indent="0" algn="l" defTabSz="914400" rtl="0" eaLnBrk="1" fontAlgn="auto" latinLnBrk="0" hangingPunct="1">
              <a:lnSpc>
                <a:spcPct val="100000"/>
              </a:lnSpc>
              <a:spcBef>
                <a:spcPts val="0"/>
              </a:spcBef>
              <a:spcAft>
                <a:spcPts val="0"/>
              </a:spcAft>
              <a:buClrTx/>
              <a:buSzTx/>
              <a:buFontTx/>
              <a:buNone/>
              <a:tabLst/>
              <a:defRPr/>
            </a:pPr>
            <a:r>
              <a:rPr lang="nl-BE" b="1" dirty="0"/>
              <a:t>Wat kan Céline doen: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dirty="0"/>
              <a:t>De L.O. leerkracht ervan verwittigen.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dirty="0"/>
              <a:t>Jana helpen om haar bloedsuikerspiegel te meten.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dirty="0"/>
              <a:t>Haar helpen om de juiste hoeveelheid insuline in te spuiten.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b="0" dirty="0"/>
              <a:t>Pas als Jana haar bloedsuikerspiegel in orde is, kan ze deelnemen aan de sportles.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BE" b="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BE" b="0" dirty="0"/>
          </a:p>
          <a:p>
            <a:endParaRPr lang="nl-BE" dirty="0"/>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31</a:t>
            </a:fld>
            <a:endParaRPr lang="nl-BE"/>
          </a:p>
        </p:txBody>
      </p:sp>
    </p:spTree>
    <p:extLst>
      <p:ext uri="{BB962C8B-B14F-4D97-AF65-F5344CB8AC3E}">
        <p14:creationId xmlns:p14="http://schemas.microsoft.com/office/powerpoint/2010/main" val="32115984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9951E261-2DC8-9B45-968F-53FFA293E1EC}" type="slidenum">
              <a:rPr lang="nl-BE" smtClean="0"/>
              <a:t>32</a:t>
            </a:fld>
            <a:endParaRPr lang="nl-BE"/>
          </a:p>
        </p:txBody>
      </p:sp>
    </p:spTree>
    <p:extLst>
      <p:ext uri="{BB962C8B-B14F-4D97-AF65-F5344CB8AC3E}">
        <p14:creationId xmlns:p14="http://schemas.microsoft.com/office/powerpoint/2010/main" val="4531064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b="0" dirty="0"/>
          </a:p>
        </p:txBody>
      </p:sp>
      <p:sp>
        <p:nvSpPr>
          <p:cNvPr id="4" name="Tijdelijke aanduiding voor dianummer 3"/>
          <p:cNvSpPr>
            <a:spLocks noGrp="1"/>
          </p:cNvSpPr>
          <p:nvPr>
            <p:ph type="sldNum" sz="quarter" idx="10"/>
          </p:nvPr>
        </p:nvSpPr>
        <p:spPr/>
        <p:txBody>
          <a:bodyPr/>
          <a:lstStyle/>
          <a:p>
            <a:fld id="{9951E261-2DC8-9B45-968F-53FFA293E1EC}" type="slidenum">
              <a:rPr lang="nl-BE" smtClean="0"/>
              <a:t>33</a:t>
            </a:fld>
            <a:endParaRPr lang="nl-BE"/>
          </a:p>
        </p:txBody>
      </p:sp>
    </p:spTree>
    <p:extLst>
      <p:ext uri="{BB962C8B-B14F-4D97-AF65-F5344CB8AC3E}">
        <p14:creationId xmlns:p14="http://schemas.microsoft.com/office/powerpoint/2010/main" val="32708052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Zijn er nog vragen?</a:t>
            </a:r>
          </a:p>
        </p:txBody>
      </p:sp>
      <p:sp>
        <p:nvSpPr>
          <p:cNvPr id="4" name="Tijdelijke aanduiding voor dianummer 3"/>
          <p:cNvSpPr>
            <a:spLocks noGrp="1"/>
          </p:cNvSpPr>
          <p:nvPr>
            <p:ph type="sldNum" sz="quarter" idx="5"/>
          </p:nvPr>
        </p:nvSpPr>
        <p:spPr/>
        <p:txBody>
          <a:bodyPr/>
          <a:lstStyle/>
          <a:p>
            <a:fld id="{9951E261-2DC8-9B45-968F-53FFA293E1EC}" type="slidenum">
              <a:rPr lang="nl-BE" smtClean="0"/>
              <a:t>35</a:t>
            </a:fld>
            <a:endParaRPr lang="nl-BE"/>
          </a:p>
        </p:txBody>
      </p:sp>
    </p:spTree>
    <p:extLst>
      <p:ext uri="{BB962C8B-B14F-4D97-AF65-F5344CB8AC3E}">
        <p14:creationId xmlns:p14="http://schemas.microsoft.com/office/powerpoint/2010/main" val="12900550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nl-NL"/>
              <a:t>Klik om stijl te bewerken</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smtClean="0"/>
              <a:t>7/23/2019</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200345034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Tekststijl van het model bewerken
Tweede niveau
Derde niveau
Vierde niveau
Vijfde niveau</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smtClean="0"/>
              <a:t>7/23/2019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3453771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nl-NL"/>
              <a:t>Klik om stijl te bewerken</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Tekststijl van het model bewerken
Tweede niveau
Derde niveau
Vierde niveau
Vijfde niveau</a:t>
            </a:r>
            <a:endParaRPr lang="en-US" dirty="0"/>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smtClean="0"/>
              <a:t>7/23/2019</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129955394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nl-NL"/>
              <a:t>Tekststijl van het model bewerken
Tweede niveau
Derde niveau
Vierde niveau
Vijfde niveau</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nl-NL"/>
              <a:t>Tekststijl van het model bewerken
Tweede niveau
Derde niveau
Vierde niveau
Vijfde niveau</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7/23/2019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836118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
Tweede niveau
Derde niveau
Vierde niveau
Vijfde niveau</a:t>
            </a:r>
            <a:endParaRPr lang="en-US" dirty="0"/>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nl-NL"/>
              <a:t>Tekststijl van het model bewerken
Tweede niveau
Derde niveau
Vierde niveau
Vijfde niveau</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
Tweede niveau
Derde niveau
Vierde niveau
Vijfde niveau</a:t>
            </a:r>
            <a:endParaRPr lang="en-US" dirty="0"/>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nl-NL"/>
              <a:t>Tekststijl van het model bewerken
Tweede niveau
Derde niveau
Vierde niveau
Vijfde niveau</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7/23/2019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4068854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7/23/2019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3999073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7/23/2019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514376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nl-NL"/>
              <a:t>Klik om stijl te bewerken</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nl-NL"/>
              <a:t>Tekststijl van het model bewerken
Tweede niveau
Derde niveau
Vierde niveau
Vijfde niveau</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
Tweede niveau
Derde niveau
Vierde niveau
Vijfde niveau</a:t>
            </a:r>
            <a:endParaRPr lang="en-US" dirty="0"/>
          </a:p>
        </p:txBody>
      </p:sp>
      <p:sp>
        <p:nvSpPr>
          <p:cNvPr id="8" name="Date Placeholder 7"/>
          <p:cNvSpPr>
            <a:spLocks noGrp="1"/>
          </p:cNvSpPr>
          <p:nvPr>
            <p:ph type="dt" sz="half" idx="10"/>
          </p:nvPr>
        </p:nvSpPr>
        <p:spPr/>
        <p:txBody>
          <a:bodyPr/>
          <a:lstStyle/>
          <a:p>
            <a:fld id="{1CF131DD-A141-4471-BCF9-C6073EDD7E20}" type="datetimeFigureOut">
              <a:rPr lang="en-US" smtClean="0"/>
              <a:t>7/23/2019</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smtClean="0"/>
              <a:pPr/>
              <a:t>‹nr.›</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94842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nl-NL"/>
              <a:t>Klik om stijl te bewerken</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
Tweede niveau
Derde niveau
Vierde niveau
Vijfde niveau</a:t>
            </a:r>
            <a:endParaRPr lang="en-US" dirty="0"/>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smtClean="0"/>
              <a:t>7/23/2019</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smtClean="0"/>
              <a:pPr/>
              <a:t>‹nr.›</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94338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Tekststijl van het model bewerken
Tweede niveau
Derde niveau
Vierde niveau
Vijfde niveau</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7/23/2019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251847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nl-NL"/>
              <a:t>Tekststijl van het model bewerken
Tweede niveau
Derde niveau
Vierde niveau
Vijfde niveau</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7/23/2019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‹nr.›</a:t>
            </a:fld>
            <a:endParaRPr lang="en-US" dirty="0"/>
          </a:p>
        </p:txBody>
      </p:sp>
    </p:spTree>
    <p:extLst>
      <p:ext uri="{BB962C8B-B14F-4D97-AF65-F5344CB8AC3E}">
        <p14:creationId xmlns:p14="http://schemas.microsoft.com/office/powerpoint/2010/main" val="2676715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nl-NL"/>
              <a:t>Tekststijl van het model bewerken
Tweede niveau
Derde niveau
Vierde niveau
Vijfde niveau</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smtClean="0"/>
              <a:t>7/23/2019</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smtClean="0"/>
              <a:pPr/>
              <a:t>‹nr.›</a:t>
            </a:fld>
            <a:endParaRPr lang="en-US" dirty="0"/>
          </a:p>
        </p:txBody>
      </p:sp>
    </p:spTree>
    <p:extLst>
      <p:ext uri="{BB962C8B-B14F-4D97-AF65-F5344CB8AC3E}">
        <p14:creationId xmlns:p14="http://schemas.microsoft.com/office/powerpoint/2010/main" val="3988863174"/>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6.wdp"/></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tiff"/></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9.wdp"/><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9.png"/><Relationship Id="rId5" Type="http://schemas.microsoft.com/office/2007/relationships/hdphoto" Target="../media/hdphoto8.wdp"/><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microsoft.com/office/2007/relationships/hdphoto" Target="../media/hdphoto10.wdp"/><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2.tiff"/></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3.tiff"/></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microsoft.com/office/2007/relationships/hdphoto" Target="../media/hdphoto11.wdp"/><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microsoft.com/office/2007/relationships/hdphoto" Target="../media/hdphoto11.wdp"/><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4"/>
            </a:gs>
            <a:gs pos="100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9026F13-499B-4EC7-B5BA-99A52E90C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3190" y="457200"/>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4" name="Afbeelding 3">
            <a:extLst>
              <a:ext uri="{FF2B5EF4-FFF2-40B4-BE49-F238E27FC236}">
                <a16:creationId xmlns:a16="http://schemas.microsoft.com/office/drawing/2014/main" xmlns="" id="{EBF2DC85-7A1F-784F-848C-FD10BE81EA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6737" y="621793"/>
            <a:ext cx="4376501" cy="5614416"/>
          </a:xfrm>
          <a:prstGeom prst="rect">
            <a:avLst/>
          </a:prstGeom>
        </p:spPr>
      </p:pic>
      <p:sp>
        <p:nvSpPr>
          <p:cNvPr id="11" name="Rectangle 10">
            <a:extLst>
              <a:ext uri="{FF2B5EF4-FFF2-40B4-BE49-F238E27FC236}">
                <a16:creationId xmlns:a16="http://schemas.microsoft.com/office/drawing/2014/main" xmlns="" id="{6D4A3EB8-C534-4357-BED1-BD13786224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16738" y="621793"/>
            <a:ext cx="10954512" cy="5614416"/>
          </a:xfrm>
          <a:prstGeom prst="rect">
            <a:avLst/>
          </a:prstGeom>
          <a:noFill/>
          <a:ln w="6350" cap="sq" cmpd="sng" algn="ctr">
            <a:solidFill>
              <a:schemeClr val="tx1">
                <a:lumMod val="75000"/>
                <a:lumOff val="25000"/>
              </a:schemeClr>
            </a:solidFill>
            <a:prstDash val="solid"/>
            <a:miter lim="800000"/>
          </a:ln>
          <a:effectLst/>
        </p:spPr>
      </p:sp>
      <p:sp>
        <p:nvSpPr>
          <p:cNvPr id="2" name="Titel 1">
            <a:extLst>
              <a:ext uri="{FF2B5EF4-FFF2-40B4-BE49-F238E27FC236}">
                <a16:creationId xmlns:a16="http://schemas.microsoft.com/office/drawing/2014/main" xmlns="" id="{435C9666-7665-8741-AB84-2A3F07A7301C}"/>
              </a:ext>
            </a:extLst>
          </p:cNvPr>
          <p:cNvSpPr>
            <a:spLocks noGrp="1"/>
          </p:cNvSpPr>
          <p:nvPr>
            <p:ph type="ctrTitle"/>
          </p:nvPr>
        </p:nvSpPr>
        <p:spPr>
          <a:xfrm>
            <a:off x="5353249" y="2104466"/>
            <a:ext cx="5716338" cy="3042706"/>
          </a:xfrm>
        </p:spPr>
        <p:txBody>
          <a:bodyPr>
            <a:normAutofit/>
          </a:bodyPr>
          <a:lstStyle/>
          <a:p>
            <a:r>
              <a:rPr lang="nl-BE" dirty="0"/>
              <a:t>Diabetes? Wat?</a:t>
            </a:r>
          </a:p>
        </p:txBody>
      </p:sp>
      <p:sp>
        <p:nvSpPr>
          <p:cNvPr id="3" name="Ondertitel 2">
            <a:extLst>
              <a:ext uri="{FF2B5EF4-FFF2-40B4-BE49-F238E27FC236}">
                <a16:creationId xmlns:a16="http://schemas.microsoft.com/office/drawing/2014/main" xmlns="" id="{EE4E5C36-B2FA-2B44-B31E-E76A1AEA501C}"/>
              </a:ext>
            </a:extLst>
          </p:cNvPr>
          <p:cNvSpPr>
            <a:spLocks noGrp="1"/>
          </p:cNvSpPr>
          <p:nvPr>
            <p:ph type="subTitle" idx="1"/>
          </p:nvPr>
        </p:nvSpPr>
        <p:spPr>
          <a:xfrm>
            <a:off x="5533786" y="4682062"/>
            <a:ext cx="5355264" cy="950976"/>
          </a:xfrm>
        </p:spPr>
        <p:txBody>
          <a:bodyPr>
            <a:normAutofit/>
          </a:bodyPr>
          <a:lstStyle/>
          <a:p>
            <a:endParaRPr lang="nl-BE"/>
          </a:p>
        </p:txBody>
      </p:sp>
      <p:sp>
        <p:nvSpPr>
          <p:cNvPr id="13" name="Rectangle 12">
            <a:extLst>
              <a:ext uri="{FF2B5EF4-FFF2-40B4-BE49-F238E27FC236}">
                <a16:creationId xmlns:a16="http://schemas.microsoft.com/office/drawing/2014/main" xmlns="" id="{3FA13F65-6422-4EBC-B70B-E95950B286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251298"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xmlns="" id="{74EC5015-DFE8-4264-BCD5-E4D5A3EEFA3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365598"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E6A8CE91-4412-4504-94E5-903CCFE92FF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057238"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DC3B8F69-5432-41A9-80AA-ECBDFA57E7D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365598" y="1092118"/>
            <a:ext cx="1691640" cy="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pic>
        <p:nvPicPr>
          <p:cNvPr id="18" name="Tijdelijke aanduiding voor inhoud 3">
            <a:extLst>
              <a:ext uri="{FF2B5EF4-FFF2-40B4-BE49-F238E27FC236}">
                <a16:creationId xmlns:a16="http://schemas.microsoft.com/office/drawing/2014/main" xmlns="" id="{AD5513D9-DFF2-A840-83BE-F5EAE975F36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612699" y="5264719"/>
            <a:ext cx="1816899" cy="853943"/>
          </a:xfrm>
          <a:prstGeom prst="rect">
            <a:avLst/>
          </a:prstGeom>
          <a:solidFill>
            <a:srgbClr val="DCEFF9"/>
          </a:solidFill>
        </p:spPr>
      </p:pic>
    </p:spTree>
    <p:extLst>
      <p:ext uri="{BB962C8B-B14F-4D97-AF65-F5344CB8AC3E}">
        <p14:creationId xmlns:p14="http://schemas.microsoft.com/office/powerpoint/2010/main" val="169336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p:txBody>
          <a:bodyPr/>
          <a:lstStyle/>
          <a:p>
            <a:endParaRPr lang="nl-BE" dirty="0"/>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sp>
        <p:nvSpPr>
          <p:cNvPr id="5" name="Rechthoek 4">
            <a:extLst>
              <a:ext uri="{FF2B5EF4-FFF2-40B4-BE49-F238E27FC236}">
                <a16:creationId xmlns:a16="http://schemas.microsoft.com/office/drawing/2014/main" xmlns="" id="{704EB88F-45BE-CD49-93B3-898ECDB0E05B}"/>
              </a:ext>
            </a:extLst>
          </p:cNvPr>
          <p:cNvSpPr/>
          <p:nvPr/>
        </p:nvSpPr>
        <p:spPr>
          <a:xfrm>
            <a:off x="1943100" y="2137410"/>
            <a:ext cx="8058150" cy="1794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4400" dirty="0">
                <a:solidFill>
                  <a:schemeClr val="tx2"/>
                </a:solidFill>
              </a:rPr>
              <a:t>Wat is dat, diabetes?</a:t>
            </a:r>
          </a:p>
        </p:txBody>
      </p:sp>
    </p:spTree>
    <p:extLst>
      <p:ext uri="{BB962C8B-B14F-4D97-AF65-F5344CB8AC3E}">
        <p14:creationId xmlns:p14="http://schemas.microsoft.com/office/powerpoint/2010/main" val="3851056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a:xfrm>
            <a:off x="971797" y="256035"/>
            <a:ext cx="10058400" cy="1371600"/>
          </a:xfrm>
        </p:spPr>
        <p:txBody>
          <a:bodyPr/>
          <a:lstStyle/>
          <a:p>
            <a:r>
              <a:rPr lang="nl-BE" dirty="0"/>
              <a:t>Geen diabetes</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pic>
        <p:nvPicPr>
          <p:cNvPr id="5" name="Afbeelding 4">
            <a:extLst>
              <a:ext uri="{FF2B5EF4-FFF2-40B4-BE49-F238E27FC236}">
                <a16:creationId xmlns:a16="http://schemas.microsoft.com/office/drawing/2014/main" xmlns="" id="{68FFFF01-BFBD-8C45-B884-6330C2C80D1A}"/>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3476" b="93049" l="3027" r="95430">
                        <a14:foregroundMark x1="3027" y1="23117" x2="3027" y2="23117"/>
                        <a14:foregroundMark x1="5757" y1="38757" x2="5757" y2="38757"/>
                        <a14:foregroundMark x1="33383" y1="13428" x2="33383" y2="13428"/>
                        <a14:foregroundMark x1="23531" y1="10479" x2="23531" y2="10479"/>
                        <a14:foregroundMark x1="15935" y1="10216" x2="15935" y2="10216"/>
                        <a14:foregroundMark x1="71335" y1="86993" x2="71335" y2="86993"/>
                        <a14:foregroundMark x1="94095" y1="86993" x2="94095" y2="86993"/>
                        <a14:foregroundMark x1="95460" y1="93154" x2="95460" y2="93154"/>
                        <a14:foregroundMark x1="34303" y1="5108" x2="34303" y2="5108"/>
                        <a14:foregroundMark x1="20326" y1="4265" x2="20326" y2="4265"/>
                        <a14:foregroundMark x1="27774" y1="3476" x2="27774" y2="3476"/>
                        <a14:foregroundMark x1="34748" y1="5108" x2="34748" y2="5108"/>
                        <a14:backgroundMark x1="82107" y1="97209" x2="82107" y2="97209"/>
                      </a14:backgroundRemoval>
                    </a14:imgEffect>
                    <a14:imgEffect>
                      <a14:sharpenSoften amount="25000"/>
                    </a14:imgEffect>
                  </a14:imgLayer>
                </a14:imgProps>
              </a:ext>
              <a:ext uri="{28A0092B-C50C-407E-A947-70E740481C1C}">
                <a14:useLocalDpi xmlns:a14="http://schemas.microsoft.com/office/drawing/2010/main"/>
              </a:ext>
            </a:extLst>
          </a:blip>
          <a:srcRect/>
          <a:stretch/>
        </p:blipFill>
        <p:spPr>
          <a:xfrm>
            <a:off x="842923" y="1332686"/>
            <a:ext cx="8655825" cy="4878107"/>
          </a:xfrm>
          <a:prstGeom prst="rect">
            <a:avLst/>
          </a:prstGeom>
        </p:spPr>
      </p:pic>
    </p:spTree>
    <p:extLst>
      <p:ext uri="{BB962C8B-B14F-4D97-AF65-F5344CB8AC3E}">
        <p14:creationId xmlns:p14="http://schemas.microsoft.com/office/powerpoint/2010/main" val="2755983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a:xfrm>
            <a:off x="955275" y="240030"/>
            <a:ext cx="10058400" cy="1371600"/>
          </a:xfrm>
        </p:spPr>
        <p:txBody>
          <a:bodyPr/>
          <a:lstStyle/>
          <a:p>
            <a:r>
              <a:rPr lang="nl-BE" dirty="0"/>
              <a:t>Diabetes type 1</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pic>
        <p:nvPicPr>
          <p:cNvPr id="5" name="Afbeelding 4">
            <a:extLst>
              <a:ext uri="{FF2B5EF4-FFF2-40B4-BE49-F238E27FC236}">
                <a16:creationId xmlns:a16="http://schemas.microsoft.com/office/drawing/2014/main" xmlns="" id="{E51ACDBF-775E-A941-8CDF-A0D20856043F}"/>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3940" b="92599" l="2836" r="95716">
                        <a14:foregroundMark x1="6115" y1="15548" x2="6115" y2="15548"/>
                        <a14:foregroundMark x1="2836" y1="23908" x2="2836" y2="23908"/>
                        <a14:foregroundMark x1="35332" y1="11395" x2="35332" y2="11395"/>
                        <a14:foregroundMark x1="14535" y1="5165" x2="14535" y2="5165"/>
                        <a14:foregroundMark x1="28567" y1="4579" x2="28567" y2="4579"/>
                        <a14:foregroundMark x1="21477" y1="4260" x2="21477" y2="4260"/>
                        <a14:foregroundMark x1="35657" y1="4260" x2="35657" y2="4260"/>
                        <a14:foregroundMark x1="95716" y1="92599" x2="95716" y2="92599"/>
                        <a14:foregroundMark x1="15185" y1="3940" x2="15185" y2="3940"/>
                        <a14:backgroundMark x1="2482" y1="24760" x2="2482" y2="24760"/>
                        <a14:backgroundMark x1="94889" y1="97018" x2="94889" y2="97018"/>
                        <a14:backgroundMark x1="94387" y1="97657" x2="94387" y2="97018"/>
                        <a14:backgroundMark x1="2334" y1="24760" x2="2659" y2="24760"/>
                        <a14:backgroundMark x1="1832" y1="25399" x2="2659" y2="25080"/>
                        <a14:backgroundMark x1="95391" y1="98829" x2="94712" y2="97018"/>
                      </a14:backgroundRemoval>
                    </a14:imgEffect>
                    <a14:imgEffect>
                      <a14:sharpenSoften amount="25000"/>
                    </a14:imgEffect>
                  </a14:imgLayer>
                </a14:imgProps>
              </a:ext>
              <a:ext uri="{28A0092B-C50C-407E-A947-70E740481C1C}">
                <a14:useLocalDpi xmlns:a14="http://schemas.microsoft.com/office/drawing/2010/main"/>
              </a:ext>
            </a:extLst>
          </a:blip>
          <a:srcRect/>
          <a:stretch/>
        </p:blipFill>
        <p:spPr>
          <a:xfrm>
            <a:off x="1178325" y="1344189"/>
            <a:ext cx="8405062" cy="4664725"/>
          </a:xfrm>
          <a:prstGeom prst="rect">
            <a:avLst/>
          </a:prstGeom>
        </p:spPr>
      </p:pic>
    </p:spTree>
    <p:extLst>
      <p:ext uri="{BB962C8B-B14F-4D97-AF65-F5344CB8AC3E}">
        <p14:creationId xmlns:p14="http://schemas.microsoft.com/office/powerpoint/2010/main" val="3487159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a:xfrm>
            <a:off x="6937539" y="2355440"/>
            <a:ext cx="10058400" cy="1371600"/>
          </a:xfrm>
        </p:spPr>
        <p:txBody>
          <a:bodyPr/>
          <a:lstStyle/>
          <a:p>
            <a:r>
              <a:rPr lang="nl-BE" dirty="0"/>
              <a:t>Hyperglycemie?</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pic>
        <p:nvPicPr>
          <p:cNvPr id="3" name="Afbeelding 2">
            <a:extLst>
              <a:ext uri="{FF2B5EF4-FFF2-40B4-BE49-F238E27FC236}">
                <a16:creationId xmlns:a16="http://schemas.microsoft.com/office/drawing/2014/main" xmlns="" id="{7324D575-C00A-7245-BF49-21159DE50720}"/>
              </a:ext>
            </a:extLst>
          </p:cNvPr>
          <p:cNvPicPr>
            <a:picLocks noChangeAspect="1"/>
          </p:cNvPicPr>
          <p:nvPr/>
        </p:nvPicPr>
        <p:blipFill>
          <a:blip r:embed="rId4"/>
          <a:stretch>
            <a:fillRect/>
          </a:stretch>
        </p:blipFill>
        <p:spPr>
          <a:xfrm>
            <a:off x="0" y="0"/>
            <a:ext cx="6858000" cy="6858000"/>
          </a:xfrm>
          <a:prstGeom prst="rect">
            <a:avLst/>
          </a:prstGeom>
        </p:spPr>
      </p:pic>
    </p:spTree>
    <p:extLst>
      <p:ext uri="{BB962C8B-B14F-4D97-AF65-F5344CB8AC3E}">
        <p14:creationId xmlns:p14="http://schemas.microsoft.com/office/powerpoint/2010/main" val="2022650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Oorzaken van hyperglycemie?</a:t>
            </a:r>
          </a:p>
        </p:txBody>
      </p:sp>
      <p:sp>
        <p:nvSpPr>
          <p:cNvPr id="3" name="Tijdelijke aanduiding voor inhoud 2"/>
          <p:cNvSpPr>
            <a:spLocks noGrp="1"/>
          </p:cNvSpPr>
          <p:nvPr>
            <p:ph idx="1"/>
          </p:nvPr>
        </p:nvSpPr>
        <p:spPr>
          <a:xfrm>
            <a:off x="1066800" y="1779813"/>
            <a:ext cx="10058400" cy="4637315"/>
          </a:xfrm>
        </p:spPr>
        <p:txBody>
          <a:bodyPr>
            <a:normAutofit/>
          </a:bodyPr>
          <a:lstStyle/>
          <a:p>
            <a:r>
              <a:rPr lang="nl-BE" sz="2400" dirty="0"/>
              <a:t>Nieuwe diagnose diabetes</a:t>
            </a:r>
          </a:p>
          <a:p>
            <a:r>
              <a:rPr lang="nl-BE" sz="2400" dirty="0"/>
              <a:t>Te weinig insuline ingespoten in verhouding tot wat je gegeten hebt</a:t>
            </a:r>
          </a:p>
          <a:p>
            <a:r>
              <a:rPr lang="nl-BE" sz="2400" dirty="0"/>
              <a:t>Tussendoor gegeten</a:t>
            </a:r>
          </a:p>
          <a:p>
            <a:r>
              <a:rPr lang="nl-BE" sz="2400" dirty="0"/>
              <a:t>Bloedusikerspiegel stijgt zonder voeding</a:t>
            </a:r>
          </a:p>
          <a:p>
            <a:pPr lvl="1"/>
            <a:r>
              <a:rPr lang="nl-BE" sz="2200" dirty="0"/>
              <a:t>Suikervoorraad in lever</a:t>
            </a:r>
          </a:p>
          <a:p>
            <a:pPr lvl="1"/>
            <a:r>
              <a:rPr lang="nl-BE" sz="2200" dirty="0"/>
              <a:t>Bij ziekte of stress</a:t>
            </a:r>
          </a:p>
          <a:p>
            <a:pPr lvl="1"/>
            <a:r>
              <a:rPr lang="nl-BE" sz="2200" dirty="0"/>
              <a:t>Suiker vrijgezet in bloedbaan</a:t>
            </a:r>
          </a:p>
          <a:p>
            <a:pPr lvl="1"/>
            <a:r>
              <a:rPr lang="nl-BE" sz="2200" dirty="0"/>
              <a:t>Bloedsuiker stijgt</a:t>
            </a:r>
          </a:p>
          <a:p>
            <a:r>
              <a:rPr lang="nl-BE" sz="2400" dirty="0"/>
              <a:t>Korte en krachtige inspanning (bv. gewichtheffen)</a:t>
            </a:r>
          </a:p>
          <a:p>
            <a:endParaRPr lang="nl-BE" sz="2400" dirty="0"/>
          </a:p>
          <a:p>
            <a:endParaRPr lang="nl-BE" sz="2400" dirty="0"/>
          </a:p>
        </p:txBody>
      </p:sp>
    </p:spTree>
    <p:extLst>
      <p:ext uri="{BB962C8B-B14F-4D97-AF65-F5344CB8AC3E}">
        <p14:creationId xmlns:p14="http://schemas.microsoft.com/office/powerpoint/2010/main" val="1444361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E54A9264-587B-8042-AFC3-589D66F6E96E}"/>
              </a:ext>
            </a:extLst>
          </p:cNvPr>
          <p:cNvSpPr>
            <a:spLocks noGrp="1"/>
          </p:cNvSpPr>
          <p:nvPr>
            <p:ph type="title"/>
          </p:nvPr>
        </p:nvSpPr>
        <p:spPr/>
        <p:txBody>
          <a:bodyPr>
            <a:normAutofit fontScale="90000"/>
          </a:bodyPr>
          <a:lstStyle/>
          <a:p>
            <a:r>
              <a:rPr lang="nl-BE" dirty="0"/>
              <a:t>Wat moet men doen bij een hyperglycemie?</a:t>
            </a:r>
          </a:p>
        </p:txBody>
      </p:sp>
      <p:sp>
        <p:nvSpPr>
          <p:cNvPr id="3" name="Tijdelijke aanduiding voor inhoud 2">
            <a:extLst>
              <a:ext uri="{FF2B5EF4-FFF2-40B4-BE49-F238E27FC236}">
                <a16:creationId xmlns:a16="http://schemas.microsoft.com/office/drawing/2014/main" xmlns="" id="{21257F4D-ED6F-E14D-819B-207B489C767B}"/>
              </a:ext>
            </a:extLst>
          </p:cNvPr>
          <p:cNvSpPr>
            <a:spLocks noGrp="1"/>
          </p:cNvSpPr>
          <p:nvPr>
            <p:ph idx="1"/>
          </p:nvPr>
        </p:nvSpPr>
        <p:spPr>
          <a:xfrm>
            <a:off x="1066800" y="2283486"/>
            <a:ext cx="10058400" cy="3931920"/>
          </a:xfrm>
        </p:spPr>
        <p:txBody>
          <a:bodyPr>
            <a:normAutofit/>
          </a:bodyPr>
          <a:lstStyle/>
          <a:p>
            <a:r>
              <a:rPr lang="nl-BE" sz="2400" dirty="0"/>
              <a:t>Drink veel water</a:t>
            </a:r>
          </a:p>
          <a:p>
            <a:r>
              <a:rPr lang="nl-BE" sz="2400" dirty="0"/>
              <a:t>Spoor de oorzaak op en probeer die aan te pakken</a:t>
            </a:r>
          </a:p>
          <a:p>
            <a:r>
              <a:rPr lang="nl-BE" sz="2400" dirty="0"/>
              <a:t>Spuit insuline in (afhankelijk van de oorzaak van de hoge bloedsuiker)</a:t>
            </a:r>
          </a:p>
          <a:p>
            <a:r>
              <a:rPr lang="nl-BE" sz="2400" dirty="0"/>
              <a:t>Controleer bloedsuikerspiegel regelmatig</a:t>
            </a:r>
          </a:p>
        </p:txBody>
      </p:sp>
      <p:pic>
        <p:nvPicPr>
          <p:cNvPr id="4" name="Afbeelding 3">
            <a:extLst>
              <a:ext uri="{FF2B5EF4-FFF2-40B4-BE49-F238E27FC236}">
                <a16:creationId xmlns:a16="http://schemas.microsoft.com/office/drawing/2014/main" xmlns="" id="{6C43F4A0-809A-9A45-8670-0EDCE095B48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836" b="90299" l="10000" r="90000">
                        <a14:foregroundMark x1="39000" y1="12313" x2="49000" y2="8022"/>
                        <a14:foregroundMark x1="49000" y1="8022" x2="60667" y2="11007"/>
                        <a14:foregroundMark x1="60667" y1="11007" x2="60667" y2="11567"/>
                        <a14:foregroundMark x1="30667" y1="90112" x2="57333" y2="91791"/>
                        <a14:foregroundMark x1="57333" y1="91791" x2="70333" y2="90299"/>
                        <a14:foregroundMark x1="70333" y1="90299" x2="72000" y2="89366"/>
                      </a14:backgroundRemoval>
                    </a14:imgEffect>
                  </a14:imgLayer>
                </a14:imgProps>
              </a:ext>
            </a:extLst>
          </a:blip>
          <a:stretch>
            <a:fillRect/>
          </a:stretch>
        </p:blipFill>
        <p:spPr>
          <a:xfrm>
            <a:off x="9319002" y="1599557"/>
            <a:ext cx="2200701" cy="3931920"/>
          </a:xfrm>
          <a:prstGeom prst="rect">
            <a:avLst/>
          </a:prstGeom>
        </p:spPr>
      </p:pic>
    </p:spTree>
    <p:extLst>
      <p:ext uri="{BB962C8B-B14F-4D97-AF65-F5344CB8AC3E}">
        <p14:creationId xmlns:p14="http://schemas.microsoft.com/office/powerpoint/2010/main" val="1461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a:xfrm>
            <a:off x="6937539" y="2413498"/>
            <a:ext cx="10058400" cy="1371600"/>
          </a:xfrm>
        </p:spPr>
        <p:txBody>
          <a:bodyPr/>
          <a:lstStyle/>
          <a:p>
            <a:r>
              <a:rPr lang="nl-BE" dirty="0"/>
              <a:t>Hypoglycemie?</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pic>
        <p:nvPicPr>
          <p:cNvPr id="5" name="Afbeelding 4">
            <a:extLst>
              <a:ext uri="{FF2B5EF4-FFF2-40B4-BE49-F238E27FC236}">
                <a16:creationId xmlns:a16="http://schemas.microsoft.com/office/drawing/2014/main" xmlns="" id="{2DA3AD8B-DBB0-CB42-8D86-7C0BF53C2996}"/>
              </a:ext>
            </a:extLst>
          </p:cNvPr>
          <p:cNvPicPr>
            <a:picLocks noChangeAspect="1"/>
          </p:cNvPicPr>
          <p:nvPr/>
        </p:nvPicPr>
        <p:blipFill>
          <a:blip r:embed="rId4"/>
          <a:stretch>
            <a:fillRect/>
          </a:stretch>
        </p:blipFill>
        <p:spPr>
          <a:xfrm>
            <a:off x="0" y="0"/>
            <a:ext cx="6858000" cy="6858000"/>
          </a:xfrm>
          <a:prstGeom prst="rect">
            <a:avLst/>
          </a:prstGeom>
        </p:spPr>
      </p:pic>
    </p:spTree>
    <p:extLst>
      <p:ext uri="{BB962C8B-B14F-4D97-AF65-F5344CB8AC3E}">
        <p14:creationId xmlns:p14="http://schemas.microsoft.com/office/powerpoint/2010/main" val="505177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Oorzaken van </a:t>
            </a:r>
            <a:r>
              <a:rPr lang="nl-BE" dirty="0" err="1"/>
              <a:t>hypoglycemie</a:t>
            </a:r>
            <a:r>
              <a:rPr lang="nl-BE" dirty="0"/>
              <a:t>?</a:t>
            </a:r>
          </a:p>
        </p:txBody>
      </p:sp>
      <p:sp>
        <p:nvSpPr>
          <p:cNvPr id="3" name="Tijdelijke aanduiding voor inhoud 2"/>
          <p:cNvSpPr>
            <a:spLocks noGrp="1"/>
          </p:cNvSpPr>
          <p:nvPr>
            <p:ph idx="1"/>
          </p:nvPr>
        </p:nvSpPr>
        <p:spPr>
          <a:xfrm>
            <a:off x="1066800" y="1922002"/>
            <a:ext cx="10058400" cy="3613384"/>
          </a:xfrm>
        </p:spPr>
        <p:txBody>
          <a:bodyPr>
            <a:noAutofit/>
          </a:bodyPr>
          <a:lstStyle/>
          <a:p>
            <a:r>
              <a:rPr lang="nl-BE" sz="2200" dirty="0"/>
              <a:t>Onvoldoende suiker gegeten</a:t>
            </a:r>
          </a:p>
          <a:p>
            <a:r>
              <a:rPr lang="nl-BE" sz="2200" dirty="0"/>
              <a:t>Een maaltijd overgeslagen</a:t>
            </a:r>
          </a:p>
          <a:p>
            <a:r>
              <a:rPr lang="nl-BE" sz="2200" dirty="0"/>
              <a:t>Te veel insuline ingespoten </a:t>
            </a:r>
          </a:p>
          <a:p>
            <a:r>
              <a:rPr lang="nl-BE" sz="2200" dirty="0"/>
              <a:t>Te veel tijd tussen inspuiting en maaltijd</a:t>
            </a:r>
          </a:p>
          <a:p>
            <a:r>
              <a:rPr lang="nl-BE" sz="2200" dirty="0"/>
              <a:t>Meer lichaamsbeweging dan gewoonlijk (sporten, schoonmaken, wandelen)</a:t>
            </a:r>
          </a:p>
          <a:p>
            <a:r>
              <a:rPr lang="nl-BE" sz="2200" dirty="0"/>
              <a:t>Warm weer</a:t>
            </a:r>
          </a:p>
          <a:p>
            <a:r>
              <a:rPr lang="nl-BE" sz="2200" dirty="0"/>
              <a:t>Soms geen duidelijke oorzaak, bijvoorbeeld gewijzigde slaapgewoonten</a:t>
            </a:r>
          </a:p>
          <a:p>
            <a:r>
              <a:rPr lang="nl-BE" sz="2200" dirty="0"/>
              <a:t>Uitgaan, feesten, alcohol …</a:t>
            </a:r>
          </a:p>
        </p:txBody>
      </p:sp>
    </p:spTree>
    <p:extLst>
      <p:ext uri="{BB962C8B-B14F-4D97-AF65-F5344CB8AC3E}">
        <p14:creationId xmlns:p14="http://schemas.microsoft.com/office/powerpoint/2010/main" val="2517216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ABF2714-DAB6-2647-86D7-F7894ED9A1A1}"/>
              </a:ext>
            </a:extLst>
          </p:cNvPr>
          <p:cNvSpPr>
            <a:spLocks noGrp="1"/>
          </p:cNvSpPr>
          <p:nvPr>
            <p:ph type="title"/>
          </p:nvPr>
        </p:nvSpPr>
        <p:spPr/>
        <p:txBody>
          <a:bodyPr>
            <a:normAutofit fontScale="90000"/>
          </a:bodyPr>
          <a:lstStyle/>
          <a:p>
            <a:r>
              <a:rPr lang="nl-BE" dirty="0"/>
              <a:t>Wat moet men doen bij een hypoglycemie?</a:t>
            </a:r>
          </a:p>
        </p:txBody>
      </p:sp>
      <p:sp>
        <p:nvSpPr>
          <p:cNvPr id="3" name="Tijdelijke aanduiding voor inhoud 2">
            <a:extLst>
              <a:ext uri="{FF2B5EF4-FFF2-40B4-BE49-F238E27FC236}">
                <a16:creationId xmlns:a16="http://schemas.microsoft.com/office/drawing/2014/main" xmlns="" id="{06DF16E7-4551-664A-BEDA-54445E8897BB}"/>
              </a:ext>
            </a:extLst>
          </p:cNvPr>
          <p:cNvSpPr>
            <a:spLocks noGrp="1"/>
          </p:cNvSpPr>
          <p:nvPr>
            <p:ph idx="1"/>
          </p:nvPr>
        </p:nvSpPr>
        <p:spPr>
          <a:xfrm>
            <a:off x="1066800" y="2244028"/>
            <a:ext cx="10058400" cy="3931920"/>
          </a:xfrm>
        </p:spPr>
        <p:txBody>
          <a:bodyPr>
            <a:normAutofit/>
          </a:bodyPr>
          <a:lstStyle/>
          <a:p>
            <a:r>
              <a:rPr lang="nl-BE" sz="2400" dirty="0"/>
              <a:t>Stop activiteiten</a:t>
            </a:r>
          </a:p>
          <a:p>
            <a:r>
              <a:rPr lang="nl-BE" sz="2400" dirty="0"/>
              <a:t>Meet bloedsuikerspiegel</a:t>
            </a:r>
          </a:p>
          <a:p>
            <a:r>
              <a:rPr lang="nl-BE" sz="2400" dirty="0"/>
              <a:t>Gesuikerde drank of druivensuikers</a:t>
            </a:r>
          </a:p>
          <a:p>
            <a:r>
              <a:rPr lang="nl-BE" sz="2400" dirty="0"/>
              <a:t>Wacht 15 min</a:t>
            </a:r>
          </a:p>
          <a:p>
            <a:r>
              <a:rPr lang="nl-BE" sz="2400" dirty="0"/>
              <a:t>Neem ook een trage koolhydraat</a:t>
            </a:r>
          </a:p>
          <a:p>
            <a:r>
              <a:rPr lang="nl-BE" sz="2400" dirty="0"/>
              <a:t>Meet bloedsuikerspiegel opnieuw</a:t>
            </a:r>
          </a:p>
        </p:txBody>
      </p:sp>
      <p:pic>
        <p:nvPicPr>
          <p:cNvPr id="5" name="Afbeelding 4">
            <a:extLst>
              <a:ext uri="{FF2B5EF4-FFF2-40B4-BE49-F238E27FC236}">
                <a16:creationId xmlns:a16="http://schemas.microsoft.com/office/drawing/2014/main" xmlns="" id="{6266107D-7F70-4B41-A44B-070FDD29003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sharpenSoften amount="25000"/>
                    </a14:imgEffect>
                    <a14:imgEffect>
                      <a14:brightnessContrast bright="20000"/>
                    </a14:imgEffect>
                  </a14:imgLayer>
                </a14:imgProps>
              </a:ext>
            </a:extLst>
          </a:blip>
          <a:stretch>
            <a:fillRect/>
          </a:stretch>
        </p:blipFill>
        <p:spPr>
          <a:xfrm>
            <a:off x="7805393" y="2014194"/>
            <a:ext cx="3319807" cy="3319807"/>
          </a:xfrm>
          <a:prstGeom prst="rect">
            <a:avLst/>
          </a:prstGeom>
        </p:spPr>
      </p:pic>
    </p:spTree>
    <p:extLst>
      <p:ext uri="{BB962C8B-B14F-4D97-AF65-F5344CB8AC3E}">
        <p14:creationId xmlns:p14="http://schemas.microsoft.com/office/powerpoint/2010/main" val="1917491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a:xfrm>
            <a:off x="781792" y="240030"/>
            <a:ext cx="10058400" cy="1371600"/>
          </a:xfrm>
        </p:spPr>
        <p:txBody>
          <a:bodyPr/>
          <a:lstStyle/>
          <a:p>
            <a:r>
              <a:rPr lang="nl-BE" dirty="0"/>
              <a:t>Verschil met diabetes type 2</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pic>
        <p:nvPicPr>
          <p:cNvPr id="5" name="Afbeelding 4">
            <a:extLst>
              <a:ext uri="{FF2B5EF4-FFF2-40B4-BE49-F238E27FC236}">
                <a16:creationId xmlns:a16="http://schemas.microsoft.com/office/drawing/2014/main" xmlns="" id="{F3267D95-D404-4049-80CB-4D663862AFC2}"/>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4543" b="94256" l="3065" r="95815">
                        <a14:foregroundMark x1="3065" y1="29034" x2="3065" y2="29034"/>
                        <a14:foregroundMark x1="34542" y1="6580" x2="34542" y2="6580"/>
                        <a14:foregroundMark x1="28382" y1="4543" x2="28382" y2="4543"/>
                        <a14:foregroundMark x1="95844" y1="94256" x2="95844" y2="94256"/>
                        <a14:foregroundMark x1="34041" y1="38486" x2="34041" y2="38486"/>
                      </a14:backgroundRemoval>
                    </a14:imgEffect>
                    <a14:imgEffect>
                      <a14:sharpenSoften amount="25000"/>
                    </a14:imgEffect>
                  </a14:imgLayer>
                </a14:imgProps>
              </a:ext>
              <a:ext uri="{28A0092B-C50C-407E-A947-70E740481C1C}">
                <a14:useLocalDpi xmlns:a14="http://schemas.microsoft.com/office/drawing/2010/main"/>
              </a:ext>
            </a:extLst>
          </a:blip>
          <a:srcRect/>
          <a:stretch/>
        </p:blipFill>
        <p:spPr>
          <a:xfrm>
            <a:off x="696669" y="1270659"/>
            <a:ext cx="8802079" cy="4967537"/>
          </a:xfrm>
          <a:prstGeom prst="rect">
            <a:avLst/>
          </a:prstGeom>
        </p:spPr>
      </p:pic>
      <p:sp>
        <p:nvSpPr>
          <p:cNvPr id="6" name="Tekstvak 5">
            <a:extLst>
              <a:ext uri="{FF2B5EF4-FFF2-40B4-BE49-F238E27FC236}">
                <a16:creationId xmlns:a16="http://schemas.microsoft.com/office/drawing/2014/main" xmlns="" id="{68D380F0-FAC1-0A46-B476-10196E2C0C4C}"/>
              </a:ext>
            </a:extLst>
          </p:cNvPr>
          <p:cNvSpPr txBox="1"/>
          <p:nvPr/>
        </p:nvSpPr>
        <p:spPr>
          <a:xfrm>
            <a:off x="5097708" y="2529444"/>
            <a:ext cx="2779928" cy="461665"/>
          </a:xfrm>
          <a:prstGeom prst="rect">
            <a:avLst/>
          </a:prstGeom>
          <a:noFill/>
        </p:spPr>
        <p:txBody>
          <a:bodyPr wrap="none" rtlCol="0">
            <a:spAutoFit/>
          </a:bodyPr>
          <a:lstStyle/>
          <a:p>
            <a:r>
              <a:rPr lang="nl-BE" sz="2400" b="1" dirty="0"/>
              <a:t>Insulineresistentie</a:t>
            </a:r>
          </a:p>
        </p:txBody>
      </p:sp>
    </p:spTree>
    <p:extLst>
      <p:ext uri="{BB962C8B-B14F-4D97-AF65-F5344CB8AC3E}">
        <p14:creationId xmlns:p14="http://schemas.microsoft.com/office/powerpoint/2010/main" val="2004639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p:txBody>
          <a:bodyPr/>
          <a:lstStyle/>
          <a:p>
            <a:endParaRPr lang="nl-BE"/>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2"/>
          <a:srcRect/>
          <a:stretch/>
        </p:blipFill>
        <p:spPr>
          <a:xfrm>
            <a:off x="9498748" y="5458014"/>
            <a:ext cx="2467991" cy="1159956"/>
          </a:xfrm>
          <a:prstGeom prst="rect">
            <a:avLst/>
          </a:prstGeom>
          <a:solidFill>
            <a:srgbClr val="DCEFF9"/>
          </a:solidFill>
        </p:spPr>
      </p:pic>
      <p:pic>
        <p:nvPicPr>
          <p:cNvPr id="3" name="Afbeelding 2">
            <a:extLst>
              <a:ext uri="{FF2B5EF4-FFF2-40B4-BE49-F238E27FC236}">
                <a16:creationId xmlns:a16="http://schemas.microsoft.com/office/drawing/2014/main" xmlns="" id="{F0B524E0-9B68-984C-984D-62EF74356CDA}"/>
              </a:ext>
            </a:extLst>
          </p:cNvPr>
          <p:cNvPicPr>
            <a:picLocks noChangeAspect="1"/>
          </p:cNvPicPr>
          <p:nvPr/>
        </p:nvPicPr>
        <p:blipFill>
          <a:blip r:embed="rId3">
            <a:extLst>
              <a:ext uri="{BEBA8EAE-BF5A-486C-A8C5-ECC9F3942E4B}">
                <a14:imgProps xmlns:a14="http://schemas.microsoft.com/office/drawing/2010/main">
                  <a14:imgLayer>
                    <a14:imgEffect>
                      <a14:sharpenSoften amount="25000"/>
                    </a14:imgEffect>
                    <a14:imgEffect>
                      <a14:colorTemperature colorTemp="4700"/>
                    </a14:imgEffect>
                    <a14:imgEffect>
                      <a14:brightnessContrast bright="20000" contrast="-20000"/>
                    </a14:imgEffect>
                  </a14:imgLayer>
                </a14:imgProps>
              </a:ext>
            </a:extLst>
          </a:blip>
          <a:stretch>
            <a:fillRect/>
          </a:stretch>
        </p:blipFill>
        <p:spPr>
          <a:xfrm>
            <a:off x="2640748" y="0"/>
            <a:ext cx="6858000" cy="6858000"/>
          </a:xfrm>
          <a:prstGeom prst="rect">
            <a:avLst/>
          </a:prstGeom>
        </p:spPr>
      </p:pic>
    </p:spTree>
    <p:extLst>
      <p:ext uri="{BB962C8B-B14F-4D97-AF65-F5344CB8AC3E}">
        <p14:creationId xmlns:p14="http://schemas.microsoft.com/office/powerpoint/2010/main" val="1052010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p:txBody>
          <a:bodyPr/>
          <a:lstStyle/>
          <a:p>
            <a:r>
              <a:rPr lang="nl-BE" dirty="0"/>
              <a:t>Waar of niet waar?</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sp>
        <p:nvSpPr>
          <p:cNvPr id="5" name="Rechthoek 4">
            <a:extLst>
              <a:ext uri="{FF2B5EF4-FFF2-40B4-BE49-F238E27FC236}">
                <a16:creationId xmlns:a16="http://schemas.microsoft.com/office/drawing/2014/main" xmlns="" id="{A5C77186-B5B9-1E48-8E1F-08785A079602}"/>
              </a:ext>
            </a:extLst>
          </p:cNvPr>
          <p:cNvSpPr/>
          <p:nvPr/>
        </p:nvSpPr>
        <p:spPr>
          <a:xfrm>
            <a:off x="2066925" y="2194560"/>
            <a:ext cx="8058150" cy="2468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4400" dirty="0">
                <a:solidFill>
                  <a:schemeClr val="tx2"/>
                </a:solidFill>
              </a:rPr>
              <a:t>Je krijgt diabetes type 1 doordat je te veel suiker gegeten hebt.</a:t>
            </a:r>
          </a:p>
        </p:txBody>
      </p:sp>
    </p:spTree>
    <p:extLst>
      <p:ext uri="{BB962C8B-B14F-4D97-AF65-F5344CB8AC3E}">
        <p14:creationId xmlns:p14="http://schemas.microsoft.com/office/powerpoint/2010/main" val="2571405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D7170145-28FD-884A-A814-C599FD4FD68C}"/>
              </a:ext>
            </a:extLst>
          </p:cNvPr>
          <p:cNvSpPr>
            <a:spLocks noGrp="1"/>
          </p:cNvSpPr>
          <p:nvPr>
            <p:ph type="title"/>
          </p:nvPr>
        </p:nvSpPr>
        <p:spPr/>
        <p:txBody>
          <a:bodyPr/>
          <a:lstStyle/>
          <a:p>
            <a:r>
              <a:rPr lang="nl-BE" dirty="0"/>
              <a:t>Niet waar!</a:t>
            </a:r>
          </a:p>
        </p:txBody>
      </p:sp>
      <p:sp>
        <p:nvSpPr>
          <p:cNvPr id="3" name="Tijdelijke aanduiding voor inhoud 2">
            <a:extLst>
              <a:ext uri="{FF2B5EF4-FFF2-40B4-BE49-F238E27FC236}">
                <a16:creationId xmlns:a16="http://schemas.microsoft.com/office/drawing/2014/main" xmlns="" id="{A2628E22-32F1-064D-A8FC-92959E05138E}"/>
              </a:ext>
            </a:extLst>
          </p:cNvPr>
          <p:cNvSpPr>
            <a:spLocks noGrp="1"/>
          </p:cNvSpPr>
          <p:nvPr>
            <p:ph idx="1"/>
          </p:nvPr>
        </p:nvSpPr>
        <p:spPr>
          <a:xfrm>
            <a:off x="1066799" y="2103120"/>
            <a:ext cx="10461171" cy="3931920"/>
          </a:xfrm>
        </p:spPr>
        <p:txBody>
          <a:bodyPr>
            <a:normAutofit/>
          </a:bodyPr>
          <a:lstStyle/>
          <a:p>
            <a:r>
              <a:rPr lang="nl-BE" sz="2400" dirty="0"/>
              <a:t>Diabetes type 1 komt niet door te veel snoepen</a:t>
            </a:r>
          </a:p>
          <a:p>
            <a:r>
              <a:rPr lang="nl-BE" sz="2400" dirty="0"/>
              <a:t>Auto-immuunziekte</a:t>
            </a:r>
          </a:p>
          <a:p>
            <a:r>
              <a:rPr lang="nl-BE" sz="2400" dirty="0"/>
              <a:t>= lichaam maakt aanvallertjes tegen eigen sleutelfabriek</a:t>
            </a:r>
          </a:p>
        </p:txBody>
      </p:sp>
      <p:pic>
        <p:nvPicPr>
          <p:cNvPr id="5" name="Tijdelijke aanduiding voor inhoud 3">
            <a:extLst>
              <a:ext uri="{FF2B5EF4-FFF2-40B4-BE49-F238E27FC236}">
                <a16:creationId xmlns:a16="http://schemas.microsoft.com/office/drawing/2014/main" xmlns="" id="{ECFAB7D5-D63D-4C47-9E18-3775F1F934E9}"/>
              </a:ext>
            </a:extLst>
          </p:cNvPr>
          <p:cNvPicPr>
            <a:picLocks noChangeAspect="1"/>
          </p:cNvPicPr>
          <p:nvPr/>
        </p:nvPicPr>
        <p:blipFill rotWithShape="1">
          <a:blip r:embed="rId3"/>
          <a:srcRect/>
          <a:stretch/>
        </p:blipFill>
        <p:spPr>
          <a:xfrm>
            <a:off x="9498748" y="5458014"/>
            <a:ext cx="2467991" cy="1159956"/>
          </a:xfrm>
          <a:prstGeom prst="rect">
            <a:avLst/>
          </a:prstGeom>
          <a:solidFill>
            <a:srgbClr val="DCEFF9"/>
          </a:solidFill>
        </p:spPr>
      </p:pic>
      <p:pic>
        <p:nvPicPr>
          <p:cNvPr id="6" name="Afbeelding 5">
            <a:extLst>
              <a:ext uri="{FF2B5EF4-FFF2-40B4-BE49-F238E27FC236}">
                <a16:creationId xmlns:a16="http://schemas.microsoft.com/office/drawing/2014/main" xmlns="" id="{453B4AE5-72B3-7944-94B0-AB8FBB1B861B}"/>
              </a:ext>
            </a:extLst>
          </p:cNvPr>
          <p:cNvPicPr>
            <a:picLocks noChangeAspect="1"/>
          </p:cNvPicPr>
          <p:nvPr/>
        </p:nvPicPr>
        <p:blipFill>
          <a:blip r:embed="rId4"/>
          <a:stretch>
            <a:fillRect/>
          </a:stretch>
        </p:blipFill>
        <p:spPr>
          <a:xfrm>
            <a:off x="2185652" y="3988848"/>
            <a:ext cx="5812972" cy="1922480"/>
          </a:xfrm>
          <a:prstGeom prst="rect">
            <a:avLst/>
          </a:prstGeom>
        </p:spPr>
      </p:pic>
    </p:spTree>
    <p:extLst>
      <p:ext uri="{BB962C8B-B14F-4D97-AF65-F5344CB8AC3E}">
        <p14:creationId xmlns:p14="http://schemas.microsoft.com/office/powerpoint/2010/main" val="2799294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p:txBody>
          <a:bodyPr/>
          <a:lstStyle/>
          <a:p>
            <a:r>
              <a:rPr lang="nl-BE" dirty="0"/>
              <a:t>Waar of niet waar?</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sp>
        <p:nvSpPr>
          <p:cNvPr id="5" name="Rechthoek 4">
            <a:extLst>
              <a:ext uri="{FF2B5EF4-FFF2-40B4-BE49-F238E27FC236}">
                <a16:creationId xmlns:a16="http://schemas.microsoft.com/office/drawing/2014/main" xmlns="" id="{A5C77186-B5B9-1E48-8E1F-08785A079602}"/>
              </a:ext>
            </a:extLst>
          </p:cNvPr>
          <p:cNvSpPr/>
          <p:nvPr/>
        </p:nvSpPr>
        <p:spPr>
          <a:xfrm>
            <a:off x="2066925" y="2194560"/>
            <a:ext cx="8058150" cy="2468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4400" dirty="0">
                <a:solidFill>
                  <a:schemeClr val="tx2"/>
                </a:solidFill>
              </a:rPr>
              <a:t>Iemand die diabetes type 1 heeft, mag geen suiker eten.</a:t>
            </a:r>
          </a:p>
        </p:txBody>
      </p:sp>
    </p:spTree>
    <p:extLst>
      <p:ext uri="{BB962C8B-B14F-4D97-AF65-F5344CB8AC3E}">
        <p14:creationId xmlns:p14="http://schemas.microsoft.com/office/powerpoint/2010/main" val="1939721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BFCC38ED-D2DD-5847-B5B8-234CDE03C3F5}"/>
              </a:ext>
            </a:extLst>
          </p:cNvPr>
          <p:cNvSpPr>
            <a:spLocks noGrp="1"/>
          </p:cNvSpPr>
          <p:nvPr>
            <p:ph type="title"/>
          </p:nvPr>
        </p:nvSpPr>
        <p:spPr/>
        <p:txBody>
          <a:bodyPr/>
          <a:lstStyle/>
          <a:p>
            <a:r>
              <a:rPr lang="nl-BE" dirty="0"/>
              <a:t>Niet waar!</a:t>
            </a:r>
          </a:p>
        </p:txBody>
      </p:sp>
      <p:sp>
        <p:nvSpPr>
          <p:cNvPr id="3" name="Tijdelijke aanduiding voor inhoud 2">
            <a:extLst>
              <a:ext uri="{FF2B5EF4-FFF2-40B4-BE49-F238E27FC236}">
                <a16:creationId xmlns:a16="http://schemas.microsoft.com/office/drawing/2014/main" xmlns="" id="{E3C4296D-E5DC-7847-AB79-B6C391B02443}"/>
              </a:ext>
            </a:extLst>
          </p:cNvPr>
          <p:cNvSpPr>
            <a:spLocks noGrp="1"/>
          </p:cNvSpPr>
          <p:nvPr>
            <p:ph idx="1"/>
          </p:nvPr>
        </p:nvSpPr>
        <p:spPr/>
        <p:txBody>
          <a:bodyPr>
            <a:normAutofit/>
          </a:bodyPr>
          <a:lstStyle/>
          <a:p>
            <a:r>
              <a:rPr lang="nl-BE" sz="2400" dirty="0"/>
              <a:t>2 soorten suikers: enkelvoudige en complexe koolhydraten</a:t>
            </a:r>
          </a:p>
          <a:p>
            <a:r>
              <a:rPr lang="nl-BE" sz="2400" dirty="0"/>
              <a:t>Enkelvoudige = snelle suikers (cola, snoepjes, koeken)</a:t>
            </a:r>
          </a:p>
          <a:p>
            <a:r>
              <a:rPr lang="nl-BE" sz="2400" dirty="0"/>
              <a:t>Complexe = trage suikers (boterham, aardappelen)</a:t>
            </a:r>
          </a:p>
          <a:p>
            <a:r>
              <a:rPr lang="nl-BE" sz="2400" dirty="0"/>
              <a:t>Suiker gebruiken als je diabetes type 1 hebt</a:t>
            </a:r>
          </a:p>
          <a:p>
            <a:r>
              <a:rPr lang="nl-BE" sz="2400" dirty="0"/>
              <a:t>We hebben suiker nodig! Eerste vorm van energie</a:t>
            </a:r>
          </a:p>
          <a:p>
            <a:r>
              <a:rPr lang="nl-BE" sz="2400" dirty="0"/>
              <a:t>Snelle suikers met mate gebruiken</a:t>
            </a:r>
          </a:p>
          <a:p>
            <a:endParaRPr lang="nl-BE" sz="2400" dirty="0"/>
          </a:p>
        </p:txBody>
      </p:sp>
      <p:pic>
        <p:nvPicPr>
          <p:cNvPr id="4" name="Afbeelding 3">
            <a:extLst>
              <a:ext uri="{FF2B5EF4-FFF2-40B4-BE49-F238E27FC236}">
                <a16:creationId xmlns:a16="http://schemas.microsoft.com/office/drawing/2014/main" xmlns="" id="{EDF147AE-CDFD-D244-9EA3-230B4367FCD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96" b="97917" l="1141" r="99620">
                        <a14:foregroundMark x1="1418" y1="65226" x2="1141" y2="65625"/>
                        <a14:foregroundMark x1="7319" y1="56717" x2="6616" y2="57731"/>
                        <a14:foregroundMark x1="8172" y1="55486" x2="7680" y2="56196"/>
                        <a14:foregroundMark x1="85932" y1="41146" x2="94297" y2="57292"/>
                        <a14:foregroundMark x1="94297" y1="57292" x2="99620" y2="59375"/>
                        <a14:foregroundMark x1="2281" y1="91146" x2="48669" y2="98958"/>
                        <a14:foregroundMark x1="48669" y1="98958" x2="80608" y2="93229"/>
                        <a14:foregroundMark x1="80608" y1="93229" x2="92395" y2="81250"/>
                        <a14:foregroundMark x1="92395" y1="81250" x2="93156" y2="78646"/>
                        <a14:foregroundMark x1="380" y1="95313" x2="63878" y2="99479"/>
                        <a14:foregroundMark x1="63878" y1="99479" x2="94297" y2="97917"/>
                        <a14:foregroundMark x1="94297" y1="97917" x2="97338" y2="97917"/>
                        <a14:foregroundMark x1="2281" y1="67188" x2="9506" y2="61979"/>
                        <a14:foregroundMark x1="1521" y1="67708" x2="6464" y2="63542"/>
                        <a14:foregroundMark x1="1521" y1="65104" x2="3422" y2="72917"/>
                        <a14:foregroundMark x1="1521" y1="65625" x2="4943" y2="65104"/>
                        <a14:backgroundMark x1="4943" y1="56771" x2="5703" y2="55729"/>
                        <a14:backgroundMark x1="6084" y1="57292" x2="5797" y2="57864"/>
                        <a14:backgroundMark x1="4943" y1="53125" x2="7605" y2="54688"/>
                        <a14:backgroundMark x1="8202" y1="56386" x2="9125" y2="53646"/>
                        <a14:backgroundMark x1="6129" y1="57813" x2="7605" y2="52083"/>
                        <a14:backgroundMark x1="7762" y1="56757" x2="6464" y2="53646"/>
                      </a14:backgroundRemoval>
                    </a14:imgEffect>
                  </a14:imgLayer>
                </a14:imgProps>
              </a:ext>
            </a:extLst>
          </a:blip>
          <a:stretch>
            <a:fillRect/>
          </a:stretch>
        </p:blipFill>
        <p:spPr>
          <a:xfrm>
            <a:off x="7801336" y="3575706"/>
            <a:ext cx="4145665" cy="3026493"/>
          </a:xfrm>
          <a:prstGeom prst="rect">
            <a:avLst/>
          </a:prstGeom>
        </p:spPr>
      </p:pic>
    </p:spTree>
    <p:extLst>
      <p:ext uri="{BB962C8B-B14F-4D97-AF65-F5344CB8AC3E}">
        <p14:creationId xmlns:p14="http://schemas.microsoft.com/office/powerpoint/2010/main" val="3580465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p:txBody>
          <a:bodyPr/>
          <a:lstStyle/>
          <a:p>
            <a:r>
              <a:rPr lang="nl-BE" dirty="0"/>
              <a:t>Quiz</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sp>
        <p:nvSpPr>
          <p:cNvPr id="5" name="Rechthoek 4">
            <a:extLst>
              <a:ext uri="{FF2B5EF4-FFF2-40B4-BE49-F238E27FC236}">
                <a16:creationId xmlns:a16="http://schemas.microsoft.com/office/drawing/2014/main" xmlns="" id="{A5C77186-B5B9-1E48-8E1F-08785A079602}"/>
              </a:ext>
            </a:extLst>
          </p:cNvPr>
          <p:cNvSpPr/>
          <p:nvPr/>
        </p:nvSpPr>
        <p:spPr>
          <a:xfrm>
            <a:off x="2066925" y="2014194"/>
            <a:ext cx="8058150" cy="192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4400" dirty="0">
                <a:solidFill>
                  <a:schemeClr val="tx2"/>
                </a:solidFill>
              </a:rPr>
              <a:t>Wat is geen teken van diabetes?</a:t>
            </a:r>
          </a:p>
        </p:txBody>
      </p:sp>
      <p:sp>
        <p:nvSpPr>
          <p:cNvPr id="3" name="Tekstvak 2">
            <a:extLst>
              <a:ext uri="{FF2B5EF4-FFF2-40B4-BE49-F238E27FC236}">
                <a16:creationId xmlns:a16="http://schemas.microsoft.com/office/drawing/2014/main" xmlns="" id="{34C02E27-A91A-ED42-9B48-93C466F3B2D5}"/>
              </a:ext>
            </a:extLst>
          </p:cNvPr>
          <p:cNvSpPr txBox="1"/>
          <p:nvPr/>
        </p:nvSpPr>
        <p:spPr>
          <a:xfrm>
            <a:off x="2880360" y="4732020"/>
            <a:ext cx="2832827" cy="923330"/>
          </a:xfrm>
          <a:prstGeom prst="rect">
            <a:avLst/>
          </a:prstGeom>
          <a:noFill/>
        </p:spPr>
        <p:txBody>
          <a:bodyPr wrap="none" rtlCol="0">
            <a:spAutoFit/>
          </a:bodyPr>
          <a:lstStyle/>
          <a:p>
            <a:pPr marL="342900" indent="-342900">
              <a:buFont typeface="+mj-lt"/>
              <a:buAutoNum type="alphaLcParenR"/>
            </a:pPr>
            <a:r>
              <a:rPr lang="nl-BE" dirty="0"/>
              <a:t>Niet kunnen plassen.</a:t>
            </a:r>
          </a:p>
          <a:p>
            <a:pPr marL="342900" indent="-342900">
              <a:buFont typeface="+mj-lt"/>
              <a:buAutoNum type="alphaLcParenR"/>
            </a:pPr>
            <a:r>
              <a:rPr lang="nl-BE" dirty="0"/>
              <a:t>Wazig zicht.</a:t>
            </a:r>
          </a:p>
          <a:p>
            <a:pPr marL="342900" indent="-342900">
              <a:buFont typeface="+mj-lt"/>
              <a:buAutoNum type="alphaLcParenR"/>
            </a:pPr>
            <a:r>
              <a:rPr lang="nl-BE" dirty="0"/>
              <a:t>Vermoeidheid.</a:t>
            </a:r>
          </a:p>
        </p:txBody>
      </p:sp>
    </p:spTree>
    <p:extLst>
      <p:ext uri="{BB962C8B-B14F-4D97-AF65-F5344CB8AC3E}">
        <p14:creationId xmlns:p14="http://schemas.microsoft.com/office/powerpoint/2010/main" val="3549771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C2171874-19D5-A846-9E56-3AE5FA651249}"/>
              </a:ext>
            </a:extLst>
          </p:cNvPr>
          <p:cNvSpPr>
            <a:spLocks noGrp="1"/>
          </p:cNvSpPr>
          <p:nvPr>
            <p:ph type="title"/>
          </p:nvPr>
        </p:nvSpPr>
        <p:spPr/>
        <p:txBody>
          <a:bodyPr/>
          <a:lstStyle/>
          <a:p>
            <a:r>
              <a:rPr lang="nl-BE" dirty="0"/>
              <a:t>a) Niet kunnen plassen</a:t>
            </a:r>
          </a:p>
        </p:txBody>
      </p:sp>
      <p:sp>
        <p:nvSpPr>
          <p:cNvPr id="3" name="Tijdelijke aanduiding voor inhoud 2">
            <a:extLst>
              <a:ext uri="{FF2B5EF4-FFF2-40B4-BE49-F238E27FC236}">
                <a16:creationId xmlns:a16="http://schemas.microsoft.com/office/drawing/2014/main" xmlns="" id="{AF189729-87F3-1644-8384-07F00ED3BA65}"/>
              </a:ext>
            </a:extLst>
          </p:cNvPr>
          <p:cNvSpPr>
            <a:spLocks noGrp="1"/>
          </p:cNvSpPr>
          <p:nvPr>
            <p:ph idx="1"/>
          </p:nvPr>
        </p:nvSpPr>
        <p:spPr>
          <a:xfrm>
            <a:off x="1066800" y="2103120"/>
            <a:ext cx="4500623" cy="3931920"/>
          </a:xfrm>
        </p:spPr>
        <p:txBody>
          <a:bodyPr>
            <a:normAutofit/>
          </a:bodyPr>
          <a:lstStyle/>
          <a:p>
            <a:r>
              <a:rPr lang="nl-BE" sz="2400" dirty="0"/>
              <a:t>Geen teken van diabetes</a:t>
            </a:r>
          </a:p>
          <a:p>
            <a:r>
              <a:rPr lang="nl-BE" sz="2400" dirty="0"/>
              <a:t>Veel plassen om extra suiker in bloed kwijt te raken</a:t>
            </a:r>
          </a:p>
        </p:txBody>
      </p:sp>
      <p:pic>
        <p:nvPicPr>
          <p:cNvPr id="4" name="Tijdelijke aanduiding voor inhoud 3">
            <a:extLst>
              <a:ext uri="{FF2B5EF4-FFF2-40B4-BE49-F238E27FC236}">
                <a16:creationId xmlns:a16="http://schemas.microsoft.com/office/drawing/2014/main" xmlns="" id="{CE4ACF85-6EB2-1648-B931-633BB8B07447}"/>
              </a:ext>
            </a:extLst>
          </p:cNvPr>
          <p:cNvPicPr>
            <a:picLocks noChangeAspect="1"/>
          </p:cNvPicPr>
          <p:nvPr/>
        </p:nvPicPr>
        <p:blipFill rotWithShape="1">
          <a:blip r:embed="rId3"/>
          <a:srcRect/>
          <a:stretch/>
        </p:blipFill>
        <p:spPr>
          <a:xfrm>
            <a:off x="9498748" y="5458014"/>
            <a:ext cx="2467991" cy="1159956"/>
          </a:xfrm>
          <a:prstGeom prst="rect">
            <a:avLst/>
          </a:prstGeom>
          <a:solidFill>
            <a:srgbClr val="DCEFF9"/>
          </a:solidFill>
        </p:spPr>
      </p:pic>
      <p:pic>
        <p:nvPicPr>
          <p:cNvPr id="5" name="Afbeelding 4">
            <a:extLst>
              <a:ext uri="{FF2B5EF4-FFF2-40B4-BE49-F238E27FC236}">
                <a16:creationId xmlns:a16="http://schemas.microsoft.com/office/drawing/2014/main" xmlns="" id="{6DB5EB8B-9928-004A-AC7E-0DECBB162FAE}"/>
              </a:ext>
            </a:extLst>
          </p:cNvPr>
          <p:cNvPicPr>
            <a:picLocks noChangeAspect="1"/>
          </p:cNvPicPr>
          <p:nvPr/>
        </p:nvPicPr>
        <p:blipFill>
          <a:blip r:embed="rId4"/>
          <a:stretch>
            <a:fillRect/>
          </a:stretch>
        </p:blipFill>
        <p:spPr>
          <a:xfrm>
            <a:off x="6828908" y="2014194"/>
            <a:ext cx="3107958" cy="2962920"/>
          </a:xfrm>
          <a:prstGeom prst="rect">
            <a:avLst/>
          </a:prstGeom>
        </p:spPr>
      </p:pic>
    </p:spTree>
    <p:extLst>
      <p:ext uri="{BB962C8B-B14F-4D97-AF65-F5344CB8AC3E}">
        <p14:creationId xmlns:p14="http://schemas.microsoft.com/office/powerpoint/2010/main" val="1300138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p:txBody>
          <a:bodyPr/>
          <a:lstStyle/>
          <a:p>
            <a:r>
              <a:rPr lang="nl-BE" dirty="0"/>
              <a:t>Quiz</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sp>
        <p:nvSpPr>
          <p:cNvPr id="5" name="Rechthoek 4">
            <a:extLst>
              <a:ext uri="{FF2B5EF4-FFF2-40B4-BE49-F238E27FC236}">
                <a16:creationId xmlns:a16="http://schemas.microsoft.com/office/drawing/2014/main" xmlns="" id="{A5C77186-B5B9-1E48-8E1F-08785A079602}"/>
              </a:ext>
            </a:extLst>
          </p:cNvPr>
          <p:cNvSpPr/>
          <p:nvPr/>
        </p:nvSpPr>
        <p:spPr>
          <a:xfrm>
            <a:off x="2066925" y="2014194"/>
            <a:ext cx="8058150" cy="192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4400" dirty="0">
                <a:solidFill>
                  <a:schemeClr val="tx2"/>
                </a:solidFill>
              </a:rPr>
              <a:t>Waar zit geen suiker in?</a:t>
            </a:r>
          </a:p>
        </p:txBody>
      </p:sp>
      <p:sp>
        <p:nvSpPr>
          <p:cNvPr id="3" name="Tekstvak 2">
            <a:extLst>
              <a:ext uri="{FF2B5EF4-FFF2-40B4-BE49-F238E27FC236}">
                <a16:creationId xmlns:a16="http://schemas.microsoft.com/office/drawing/2014/main" xmlns="" id="{34C02E27-A91A-ED42-9B48-93C466F3B2D5}"/>
              </a:ext>
            </a:extLst>
          </p:cNvPr>
          <p:cNvSpPr txBox="1"/>
          <p:nvPr/>
        </p:nvSpPr>
        <p:spPr>
          <a:xfrm>
            <a:off x="2880360" y="4732020"/>
            <a:ext cx="1213794" cy="923330"/>
          </a:xfrm>
          <a:prstGeom prst="rect">
            <a:avLst/>
          </a:prstGeom>
          <a:noFill/>
        </p:spPr>
        <p:txBody>
          <a:bodyPr wrap="none" rtlCol="0">
            <a:spAutoFit/>
          </a:bodyPr>
          <a:lstStyle/>
          <a:p>
            <a:pPr marL="342900" indent="-342900">
              <a:buFont typeface="+mj-lt"/>
              <a:buAutoNum type="alphaLcParenR"/>
            </a:pPr>
            <a:r>
              <a:rPr lang="nl-BE" dirty="0"/>
              <a:t>Fruit.</a:t>
            </a:r>
          </a:p>
          <a:p>
            <a:pPr marL="342900" indent="-342900">
              <a:buFont typeface="+mj-lt"/>
              <a:buAutoNum type="alphaLcParenR"/>
            </a:pPr>
            <a:r>
              <a:rPr lang="nl-BE" dirty="0"/>
              <a:t>Pasta.</a:t>
            </a:r>
          </a:p>
          <a:p>
            <a:pPr marL="342900" indent="-342900">
              <a:buFont typeface="+mj-lt"/>
              <a:buAutoNum type="alphaLcParenR"/>
            </a:pPr>
            <a:r>
              <a:rPr lang="nl-BE" dirty="0"/>
              <a:t>Kaas. </a:t>
            </a:r>
          </a:p>
        </p:txBody>
      </p:sp>
    </p:spTree>
    <p:extLst>
      <p:ext uri="{BB962C8B-B14F-4D97-AF65-F5344CB8AC3E}">
        <p14:creationId xmlns:p14="http://schemas.microsoft.com/office/powerpoint/2010/main" val="3222736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696D6363-915C-5C44-ACD9-8625A9C129D0}"/>
              </a:ext>
            </a:extLst>
          </p:cNvPr>
          <p:cNvSpPr>
            <a:spLocks noGrp="1"/>
          </p:cNvSpPr>
          <p:nvPr>
            <p:ph type="title"/>
          </p:nvPr>
        </p:nvSpPr>
        <p:spPr/>
        <p:txBody>
          <a:bodyPr/>
          <a:lstStyle/>
          <a:p>
            <a:r>
              <a:rPr lang="nl-BE" dirty="0"/>
              <a:t>c) Kaas</a:t>
            </a:r>
          </a:p>
        </p:txBody>
      </p:sp>
      <p:sp>
        <p:nvSpPr>
          <p:cNvPr id="3" name="Tijdelijke aanduiding voor inhoud 2">
            <a:extLst>
              <a:ext uri="{FF2B5EF4-FFF2-40B4-BE49-F238E27FC236}">
                <a16:creationId xmlns:a16="http://schemas.microsoft.com/office/drawing/2014/main" xmlns="" id="{BDCF965C-7489-B447-97C5-2C6A0E8AB08D}"/>
              </a:ext>
            </a:extLst>
          </p:cNvPr>
          <p:cNvSpPr>
            <a:spLocks noGrp="1"/>
          </p:cNvSpPr>
          <p:nvPr>
            <p:ph idx="1"/>
          </p:nvPr>
        </p:nvSpPr>
        <p:spPr/>
        <p:txBody>
          <a:bodyPr>
            <a:normAutofit/>
          </a:bodyPr>
          <a:lstStyle/>
          <a:p>
            <a:r>
              <a:rPr lang="nl-BE" sz="2400" dirty="0"/>
              <a:t>In fruit en pasta: complexe koolhydraten = trage suikers</a:t>
            </a:r>
          </a:p>
          <a:p>
            <a:r>
              <a:rPr lang="nl-BE" sz="2400" dirty="0"/>
              <a:t>Beter dan enkelvoudige koolhydraten = snelle suikers</a:t>
            </a:r>
          </a:p>
          <a:p>
            <a:r>
              <a:rPr lang="nl-BE" sz="2400" dirty="0"/>
              <a:t>Kaas bevat bijna geen suikers</a:t>
            </a:r>
          </a:p>
        </p:txBody>
      </p:sp>
      <p:pic>
        <p:nvPicPr>
          <p:cNvPr id="4" name="Tijdelijke aanduiding voor inhoud 3">
            <a:extLst>
              <a:ext uri="{FF2B5EF4-FFF2-40B4-BE49-F238E27FC236}">
                <a16:creationId xmlns:a16="http://schemas.microsoft.com/office/drawing/2014/main" xmlns="" id="{6FD93D90-59EC-EE40-959C-9795AD0485B0}"/>
              </a:ext>
            </a:extLst>
          </p:cNvPr>
          <p:cNvPicPr>
            <a:picLocks noChangeAspect="1"/>
          </p:cNvPicPr>
          <p:nvPr/>
        </p:nvPicPr>
        <p:blipFill rotWithShape="1">
          <a:blip r:embed="rId3"/>
          <a:srcRect/>
          <a:stretch/>
        </p:blipFill>
        <p:spPr>
          <a:xfrm>
            <a:off x="9498748" y="5458014"/>
            <a:ext cx="2467991" cy="1159956"/>
          </a:xfrm>
          <a:prstGeom prst="rect">
            <a:avLst/>
          </a:prstGeom>
          <a:solidFill>
            <a:srgbClr val="DCEFF9"/>
          </a:solidFill>
        </p:spPr>
      </p:pic>
      <p:pic>
        <p:nvPicPr>
          <p:cNvPr id="5" name="Afbeelding 4">
            <a:extLst>
              <a:ext uri="{FF2B5EF4-FFF2-40B4-BE49-F238E27FC236}">
                <a16:creationId xmlns:a16="http://schemas.microsoft.com/office/drawing/2014/main" xmlns="" id="{AC45EC60-1C21-E34F-B239-9ABFBDAD86E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375267" y="2494489"/>
            <a:ext cx="4123481" cy="4123481"/>
          </a:xfrm>
          <a:prstGeom prst="rect">
            <a:avLst/>
          </a:prstGeom>
        </p:spPr>
      </p:pic>
    </p:spTree>
    <p:extLst>
      <p:ext uri="{BB962C8B-B14F-4D97-AF65-F5344CB8AC3E}">
        <p14:creationId xmlns:p14="http://schemas.microsoft.com/office/powerpoint/2010/main" val="3396124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p:txBody>
          <a:bodyPr/>
          <a:lstStyle/>
          <a:p>
            <a:r>
              <a:rPr lang="nl-BE" dirty="0"/>
              <a:t>Quiz</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sp>
        <p:nvSpPr>
          <p:cNvPr id="5" name="Rechthoek 4">
            <a:extLst>
              <a:ext uri="{FF2B5EF4-FFF2-40B4-BE49-F238E27FC236}">
                <a16:creationId xmlns:a16="http://schemas.microsoft.com/office/drawing/2014/main" xmlns="" id="{A5C77186-B5B9-1E48-8E1F-08785A079602}"/>
              </a:ext>
            </a:extLst>
          </p:cNvPr>
          <p:cNvSpPr/>
          <p:nvPr/>
        </p:nvSpPr>
        <p:spPr>
          <a:xfrm>
            <a:off x="2066925" y="2014194"/>
            <a:ext cx="8058150" cy="192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4400" dirty="0">
                <a:solidFill>
                  <a:schemeClr val="tx2"/>
                </a:solidFill>
              </a:rPr>
              <a:t>Wat is het verschil tussen diabetes type 1 en 2?</a:t>
            </a:r>
          </a:p>
        </p:txBody>
      </p:sp>
      <p:sp>
        <p:nvSpPr>
          <p:cNvPr id="3" name="Tekstvak 2">
            <a:extLst>
              <a:ext uri="{FF2B5EF4-FFF2-40B4-BE49-F238E27FC236}">
                <a16:creationId xmlns:a16="http://schemas.microsoft.com/office/drawing/2014/main" xmlns="" id="{34C02E27-A91A-ED42-9B48-93C466F3B2D5}"/>
              </a:ext>
            </a:extLst>
          </p:cNvPr>
          <p:cNvSpPr txBox="1"/>
          <p:nvPr/>
        </p:nvSpPr>
        <p:spPr>
          <a:xfrm>
            <a:off x="2572168" y="4705869"/>
            <a:ext cx="6926580" cy="1200329"/>
          </a:xfrm>
          <a:prstGeom prst="rect">
            <a:avLst/>
          </a:prstGeom>
          <a:noFill/>
        </p:spPr>
        <p:txBody>
          <a:bodyPr wrap="square" rtlCol="0">
            <a:spAutoFit/>
          </a:bodyPr>
          <a:lstStyle/>
          <a:p>
            <a:pPr marL="342900" indent="-342900">
              <a:buFont typeface="+mj-lt"/>
              <a:buAutoNum type="alphaLcParenR"/>
            </a:pPr>
            <a:r>
              <a:rPr lang="nl-BE" dirty="0"/>
              <a:t>Type 1 is voor kinderen, type 2 voor volwassenen.</a:t>
            </a:r>
          </a:p>
          <a:p>
            <a:pPr marL="342900" indent="-342900">
              <a:buFont typeface="+mj-lt"/>
              <a:buAutoNum type="alphaLcParenR"/>
            </a:pPr>
            <a:r>
              <a:rPr lang="nl-BE" dirty="0"/>
              <a:t>Bij type 1 maak je zelf geen of weinig insuline aan, bij type 2 wel, maar heb je te veel insuline nodig.</a:t>
            </a:r>
          </a:p>
          <a:p>
            <a:pPr marL="342900" indent="-342900">
              <a:buFont typeface="+mj-lt"/>
              <a:buAutoNum type="alphaLcParenR"/>
            </a:pPr>
            <a:r>
              <a:rPr lang="nl-BE" dirty="0"/>
              <a:t>Met type 1 mag je geen suiker eten, met type 2 wel.</a:t>
            </a:r>
          </a:p>
        </p:txBody>
      </p:sp>
    </p:spTree>
    <p:extLst>
      <p:ext uri="{BB962C8B-B14F-4D97-AF65-F5344CB8AC3E}">
        <p14:creationId xmlns:p14="http://schemas.microsoft.com/office/powerpoint/2010/main" val="4146699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27FB4F79-53D0-2E4A-88F5-B284D013829C}"/>
              </a:ext>
            </a:extLst>
          </p:cNvPr>
          <p:cNvSpPr>
            <a:spLocks noGrp="1"/>
          </p:cNvSpPr>
          <p:nvPr>
            <p:ph type="title"/>
          </p:nvPr>
        </p:nvSpPr>
        <p:spPr>
          <a:xfrm>
            <a:off x="1066800" y="1069334"/>
            <a:ext cx="10058400" cy="1371600"/>
          </a:xfrm>
        </p:spPr>
        <p:txBody>
          <a:bodyPr>
            <a:normAutofit fontScale="90000"/>
          </a:bodyPr>
          <a:lstStyle/>
          <a:p>
            <a:r>
              <a:rPr lang="nl-BE" dirty="0">
                <a:solidFill>
                  <a:schemeClr val="tx1"/>
                </a:solidFill>
              </a:rPr>
              <a:t>b) Type 1: geen of weinig insuline, type 2: insuline, maar te veel nodig</a:t>
            </a:r>
            <a:r>
              <a:rPr lang="nl-BE" b="1" dirty="0">
                <a:solidFill>
                  <a:schemeClr val="tx1"/>
                </a:solidFill>
              </a:rPr>
              <a:t/>
            </a:r>
            <a:br>
              <a:rPr lang="nl-BE" b="1" dirty="0">
                <a:solidFill>
                  <a:schemeClr val="tx1"/>
                </a:solidFill>
              </a:rPr>
            </a:br>
            <a:endParaRPr lang="nl-BE" dirty="0"/>
          </a:p>
        </p:txBody>
      </p:sp>
      <p:sp>
        <p:nvSpPr>
          <p:cNvPr id="3" name="Tijdelijke aanduiding voor inhoud 2">
            <a:extLst>
              <a:ext uri="{FF2B5EF4-FFF2-40B4-BE49-F238E27FC236}">
                <a16:creationId xmlns:a16="http://schemas.microsoft.com/office/drawing/2014/main" xmlns="" id="{D2FE875A-D43D-DD44-804E-386E09D55C6D}"/>
              </a:ext>
            </a:extLst>
          </p:cNvPr>
          <p:cNvSpPr>
            <a:spLocks noGrp="1"/>
          </p:cNvSpPr>
          <p:nvPr>
            <p:ph idx="1"/>
          </p:nvPr>
        </p:nvSpPr>
        <p:spPr>
          <a:xfrm>
            <a:off x="1066800" y="2693596"/>
            <a:ext cx="6624918" cy="950558"/>
          </a:xfrm>
        </p:spPr>
        <p:txBody>
          <a:bodyPr>
            <a:normAutofit/>
          </a:bodyPr>
          <a:lstStyle/>
          <a:p>
            <a:pPr marL="0" indent="0">
              <a:buNone/>
            </a:pPr>
            <a:r>
              <a:rPr lang="nl-BE" sz="2400" dirty="0"/>
              <a:t>Bij </a:t>
            </a:r>
            <a:r>
              <a:rPr lang="nl-BE" sz="2400" b="1" dirty="0"/>
              <a:t>type 1</a:t>
            </a:r>
            <a:r>
              <a:rPr lang="nl-BE" sz="2400" dirty="0"/>
              <a:t>: sleutelfabriek maakt helemaal geen sleutels</a:t>
            </a:r>
          </a:p>
          <a:p>
            <a:endParaRPr lang="nl-BE" sz="2400" dirty="0"/>
          </a:p>
        </p:txBody>
      </p:sp>
      <p:pic>
        <p:nvPicPr>
          <p:cNvPr id="4" name="Tijdelijke aanduiding voor inhoud 3">
            <a:extLst>
              <a:ext uri="{FF2B5EF4-FFF2-40B4-BE49-F238E27FC236}">
                <a16:creationId xmlns:a16="http://schemas.microsoft.com/office/drawing/2014/main" xmlns="" id="{443E84F8-62E3-CB46-84C2-AB23D4E279D2}"/>
              </a:ext>
            </a:extLst>
          </p:cNvPr>
          <p:cNvPicPr>
            <a:picLocks noChangeAspect="1"/>
          </p:cNvPicPr>
          <p:nvPr/>
        </p:nvPicPr>
        <p:blipFill rotWithShape="1">
          <a:blip r:embed="rId3"/>
          <a:srcRect/>
          <a:stretch/>
        </p:blipFill>
        <p:spPr>
          <a:xfrm>
            <a:off x="9498748" y="5458014"/>
            <a:ext cx="2467991" cy="1159956"/>
          </a:xfrm>
          <a:prstGeom prst="rect">
            <a:avLst/>
          </a:prstGeom>
          <a:solidFill>
            <a:srgbClr val="DCEFF9"/>
          </a:solidFill>
        </p:spPr>
      </p:pic>
      <p:pic>
        <p:nvPicPr>
          <p:cNvPr id="6" name="Afbeelding 5">
            <a:extLst>
              <a:ext uri="{FF2B5EF4-FFF2-40B4-BE49-F238E27FC236}">
                <a16:creationId xmlns:a16="http://schemas.microsoft.com/office/drawing/2014/main" xmlns="" id="{20BBFBD6-2EAB-AC49-AE2D-3CB6E2B37C42}"/>
              </a:ext>
            </a:extLst>
          </p:cNvPr>
          <p:cNvPicPr>
            <a:picLocks noChangeAspect="1"/>
          </p:cNvPicPr>
          <p:nvPr/>
        </p:nvPicPr>
        <p:blipFill>
          <a:blip r:embed="rId4"/>
          <a:stretch>
            <a:fillRect/>
          </a:stretch>
        </p:blipFill>
        <p:spPr>
          <a:xfrm>
            <a:off x="7454345" y="2108201"/>
            <a:ext cx="2281776" cy="1535953"/>
          </a:xfrm>
          <a:prstGeom prst="rect">
            <a:avLst/>
          </a:prstGeom>
        </p:spPr>
      </p:pic>
      <p:sp>
        <p:nvSpPr>
          <p:cNvPr id="11" name="Tekstvak 10">
            <a:extLst>
              <a:ext uri="{FF2B5EF4-FFF2-40B4-BE49-F238E27FC236}">
                <a16:creationId xmlns:a16="http://schemas.microsoft.com/office/drawing/2014/main" xmlns="" id="{FEF07385-E2F9-FD4B-8594-4E8179302402}"/>
              </a:ext>
            </a:extLst>
          </p:cNvPr>
          <p:cNvSpPr txBox="1"/>
          <p:nvPr/>
        </p:nvSpPr>
        <p:spPr>
          <a:xfrm>
            <a:off x="1002640" y="3939975"/>
            <a:ext cx="8733481" cy="830997"/>
          </a:xfrm>
          <a:prstGeom prst="rect">
            <a:avLst/>
          </a:prstGeom>
          <a:noFill/>
        </p:spPr>
        <p:txBody>
          <a:bodyPr wrap="square" rtlCol="0">
            <a:spAutoFit/>
          </a:bodyPr>
          <a:lstStyle/>
          <a:p>
            <a:pPr>
              <a:buSzPct val="50000"/>
            </a:pPr>
            <a:r>
              <a:rPr lang="nl-BE" sz="2400" dirty="0"/>
              <a:t>Bij </a:t>
            </a:r>
            <a:r>
              <a:rPr lang="nl-BE" sz="2400" b="1" dirty="0"/>
              <a:t>type 2</a:t>
            </a:r>
            <a:r>
              <a:rPr lang="nl-BE" sz="2400" dirty="0"/>
              <a:t>: wel sleutels, maar veel te veel nodig om een goede bloedsuikerwaarde te hebben</a:t>
            </a:r>
          </a:p>
        </p:txBody>
      </p:sp>
    </p:spTree>
    <p:extLst>
      <p:ext uri="{BB962C8B-B14F-4D97-AF65-F5344CB8AC3E}">
        <p14:creationId xmlns:p14="http://schemas.microsoft.com/office/powerpoint/2010/main" val="2262344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p:txBody>
          <a:bodyPr/>
          <a:lstStyle/>
          <a:p>
            <a:r>
              <a:rPr lang="nl-BE" dirty="0"/>
              <a:t>Quiz</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sp>
        <p:nvSpPr>
          <p:cNvPr id="5" name="Rechthoek 4">
            <a:extLst>
              <a:ext uri="{FF2B5EF4-FFF2-40B4-BE49-F238E27FC236}">
                <a16:creationId xmlns:a16="http://schemas.microsoft.com/office/drawing/2014/main" xmlns="" id="{A5C77186-B5B9-1E48-8E1F-08785A079602}"/>
              </a:ext>
            </a:extLst>
          </p:cNvPr>
          <p:cNvSpPr/>
          <p:nvPr/>
        </p:nvSpPr>
        <p:spPr>
          <a:xfrm>
            <a:off x="2066925" y="1970988"/>
            <a:ext cx="8058150" cy="2691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4400" dirty="0">
                <a:solidFill>
                  <a:schemeClr val="tx2"/>
                </a:solidFill>
              </a:rPr>
              <a:t>Wat gebeurt er als je diabetes hebt en je sport bij een te hoge bloedsuikerspiegel?</a:t>
            </a:r>
          </a:p>
        </p:txBody>
      </p:sp>
      <p:sp>
        <p:nvSpPr>
          <p:cNvPr id="3" name="Tekstvak 2">
            <a:extLst>
              <a:ext uri="{FF2B5EF4-FFF2-40B4-BE49-F238E27FC236}">
                <a16:creationId xmlns:a16="http://schemas.microsoft.com/office/drawing/2014/main" xmlns="" id="{34C02E27-A91A-ED42-9B48-93C466F3B2D5}"/>
              </a:ext>
            </a:extLst>
          </p:cNvPr>
          <p:cNvSpPr txBox="1"/>
          <p:nvPr/>
        </p:nvSpPr>
        <p:spPr>
          <a:xfrm>
            <a:off x="2572168" y="4857849"/>
            <a:ext cx="6926580" cy="1200329"/>
          </a:xfrm>
          <a:prstGeom prst="rect">
            <a:avLst/>
          </a:prstGeom>
          <a:noFill/>
        </p:spPr>
        <p:txBody>
          <a:bodyPr wrap="square" rtlCol="0">
            <a:spAutoFit/>
          </a:bodyPr>
          <a:lstStyle/>
          <a:p>
            <a:pPr marL="342900" indent="-342900">
              <a:buFont typeface="+mj-lt"/>
              <a:buAutoNum type="alphaLcParenR"/>
            </a:pPr>
            <a:r>
              <a:rPr lang="nl-BE" dirty="0"/>
              <a:t>Dat heeft geen effect op de bloedsuikerspiegel.</a:t>
            </a:r>
          </a:p>
          <a:p>
            <a:pPr marL="342900" indent="-342900">
              <a:buFont typeface="+mj-lt"/>
              <a:buAutoNum type="alphaLcParenR"/>
            </a:pPr>
            <a:r>
              <a:rPr lang="nl-BE" dirty="0"/>
              <a:t>De bloedsuikerspiegel stijgt.</a:t>
            </a:r>
          </a:p>
          <a:p>
            <a:pPr marL="342900" indent="-342900">
              <a:buFont typeface="+mj-lt"/>
              <a:buAutoNum type="alphaLcParenR"/>
            </a:pPr>
            <a:r>
              <a:rPr lang="nl-BE" dirty="0"/>
              <a:t>De bloedsuikerspiegel daalt.</a:t>
            </a:r>
          </a:p>
          <a:p>
            <a:pPr marL="342900" indent="-342900">
              <a:buFont typeface="+mj-lt"/>
              <a:buAutoNum type="alphaLcParenR"/>
            </a:pPr>
            <a:r>
              <a:rPr lang="nl-BE" dirty="0"/>
              <a:t>De bloedsuikerspiegel wordt onmiddellijk normaal.</a:t>
            </a:r>
          </a:p>
        </p:txBody>
      </p:sp>
    </p:spTree>
    <p:extLst>
      <p:ext uri="{BB962C8B-B14F-4D97-AF65-F5344CB8AC3E}">
        <p14:creationId xmlns:p14="http://schemas.microsoft.com/office/powerpoint/2010/main" val="7702407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146FF6A-3A1A-434B-BDA1-7553F652A678}"/>
              </a:ext>
            </a:extLst>
          </p:cNvPr>
          <p:cNvSpPr>
            <a:spLocks noGrp="1"/>
          </p:cNvSpPr>
          <p:nvPr>
            <p:ph type="title"/>
          </p:nvPr>
        </p:nvSpPr>
        <p:spPr/>
        <p:txBody>
          <a:bodyPr>
            <a:normAutofit fontScale="90000"/>
          </a:bodyPr>
          <a:lstStyle/>
          <a:p>
            <a:r>
              <a:rPr lang="nl-BE" dirty="0"/>
              <a:t>b) Stijging van de bloedsuikerspiegel</a:t>
            </a:r>
          </a:p>
        </p:txBody>
      </p:sp>
      <p:sp>
        <p:nvSpPr>
          <p:cNvPr id="3" name="Tijdelijke aanduiding voor inhoud 2">
            <a:extLst>
              <a:ext uri="{FF2B5EF4-FFF2-40B4-BE49-F238E27FC236}">
                <a16:creationId xmlns:a16="http://schemas.microsoft.com/office/drawing/2014/main" xmlns="" id="{F95433A0-3167-8B4A-A41C-9940D8AD4005}"/>
              </a:ext>
            </a:extLst>
          </p:cNvPr>
          <p:cNvSpPr>
            <a:spLocks noGrp="1"/>
          </p:cNvSpPr>
          <p:nvPr>
            <p:ph idx="1"/>
          </p:nvPr>
        </p:nvSpPr>
        <p:spPr/>
        <p:txBody>
          <a:bodyPr>
            <a:normAutofit/>
          </a:bodyPr>
          <a:lstStyle/>
          <a:p>
            <a:r>
              <a:rPr lang="nl-BE" sz="2400" dirty="0"/>
              <a:t>Intensieve inspanning </a:t>
            </a:r>
            <a:r>
              <a:rPr lang="nl-BE" sz="2400" dirty="0">
                <a:sym typeface="Wingdings" pitchFamily="2" charset="2"/>
              </a:rPr>
              <a:t> hoge bloedsuiker  nog hoger</a:t>
            </a:r>
          </a:p>
          <a:p>
            <a:r>
              <a:rPr lang="nl-BE" sz="2400" dirty="0">
                <a:sym typeface="Wingdings" pitchFamily="2" charset="2"/>
              </a:rPr>
              <a:t>Niet sporten bij te hoge of te lage bloedsuiker!</a:t>
            </a:r>
          </a:p>
          <a:p>
            <a:r>
              <a:rPr lang="nl-BE" sz="2400" dirty="0">
                <a:sym typeface="Wingdings" pitchFamily="2" charset="2"/>
              </a:rPr>
              <a:t>Eerst bloedsuikerspiegel meten en corrigeren</a:t>
            </a:r>
          </a:p>
          <a:p>
            <a:r>
              <a:rPr lang="nl-BE" sz="2400" dirty="0">
                <a:sym typeface="Wingdings" pitchFamily="2" charset="2"/>
              </a:rPr>
              <a:t>Opgelet: niet altijd zo!</a:t>
            </a:r>
          </a:p>
          <a:p>
            <a:r>
              <a:rPr lang="nl-BE" sz="2400" dirty="0">
                <a:sym typeface="Wingdings" pitchFamily="2" charset="2"/>
              </a:rPr>
              <a:t>Als je nog maar net insuline gespoten hebt, kan je bloedsuiker zakken!</a:t>
            </a:r>
            <a:endParaRPr lang="nl-BE" sz="2400" dirty="0"/>
          </a:p>
        </p:txBody>
      </p:sp>
      <p:pic>
        <p:nvPicPr>
          <p:cNvPr id="4" name="Tijdelijke aanduiding voor inhoud 3">
            <a:extLst>
              <a:ext uri="{FF2B5EF4-FFF2-40B4-BE49-F238E27FC236}">
                <a16:creationId xmlns:a16="http://schemas.microsoft.com/office/drawing/2014/main" xmlns="" id="{F7958EF8-4BD4-8E4D-A267-8506AB7968F2}"/>
              </a:ext>
            </a:extLst>
          </p:cNvPr>
          <p:cNvPicPr>
            <a:picLocks noChangeAspect="1"/>
          </p:cNvPicPr>
          <p:nvPr/>
        </p:nvPicPr>
        <p:blipFill rotWithShape="1">
          <a:blip r:embed="rId3"/>
          <a:srcRect/>
          <a:stretch/>
        </p:blipFill>
        <p:spPr>
          <a:xfrm>
            <a:off x="9498748" y="5458014"/>
            <a:ext cx="2467991" cy="1159956"/>
          </a:xfrm>
          <a:prstGeom prst="rect">
            <a:avLst/>
          </a:prstGeom>
          <a:solidFill>
            <a:srgbClr val="DCEFF9"/>
          </a:solidFill>
        </p:spPr>
      </p:pic>
    </p:spTree>
    <p:extLst>
      <p:ext uri="{BB962C8B-B14F-4D97-AF65-F5344CB8AC3E}">
        <p14:creationId xmlns:p14="http://schemas.microsoft.com/office/powerpoint/2010/main" val="219438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p:txBody>
          <a:bodyPr/>
          <a:lstStyle/>
          <a:p>
            <a:r>
              <a:rPr lang="nl-BE" dirty="0"/>
              <a:t>Quiz</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sp>
        <p:nvSpPr>
          <p:cNvPr id="5" name="Rechthoek 4">
            <a:extLst>
              <a:ext uri="{FF2B5EF4-FFF2-40B4-BE49-F238E27FC236}">
                <a16:creationId xmlns:a16="http://schemas.microsoft.com/office/drawing/2014/main" xmlns="" id="{A5C77186-B5B9-1E48-8E1F-08785A079602}"/>
              </a:ext>
            </a:extLst>
          </p:cNvPr>
          <p:cNvSpPr/>
          <p:nvPr/>
        </p:nvSpPr>
        <p:spPr>
          <a:xfrm>
            <a:off x="2066925" y="2014194"/>
            <a:ext cx="8058150" cy="192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4400" dirty="0">
                <a:solidFill>
                  <a:schemeClr val="tx2"/>
                </a:solidFill>
              </a:rPr>
              <a:t>Hoe kan je het best een hypoglycemie opvangen?</a:t>
            </a:r>
          </a:p>
        </p:txBody>
      </p:sp>
      <p:sp>
        <p:nvSpPr>
          <p:cNvPr id="3" name="Tekstvak 2">
            <a:extLst>
              <a:ext uri="{FF2B5EF4-FFF2-40B4-BE49-F238E27FC236}">
                <a16:creationId xmlns:a16="http://schemas.microsoft.com/office/drawing/2014/main" xmlns="" id="{34C02E27-A91A-ED42-9B48-93C466F3B2D5}"/>
              </a:ext>
            </a:extLst>
          </p:cNvPr>
          <p:cNvSpPr txBox="1"/>
          <p:nvPr/>
        </p:nvSpPr>
        <p:spPr>
          <a:xfrm>
            <a:off x="2572168" y="4705869"/>
            <a:ext cx="6926580" cy="1477328"/>
          </a:xfrm>
          <a:prstGeom prst="rect">
            <a:avLst/>
          </a:prstGeom>
          <a:noFill/>
        </p:spPr>
        <p:txBody>
          <a:bodyPr wrap="square" rtlCol="0">
            <a:spAutoFit/>
          </a:bodyPr>
          <a:lstStyle/>
          <a:p>
            <a:pPr marL="342900" indent="-342900">
              <a:buFont typeface="+mj-lt"/>
              <a:buAutoNum type="alphaLcParenR"/>
            </a:pPr>
            <a:r>
              <a:rPr lang="nl-BE" dirty="0"/>
              <a:t>Door te rusten.</a:t>
            </a:r>
          </a:p>
          <a:p>
            <a:pPr marL="342900" indent="-342900">
              <a:buFont typeface="+mj-lt"/>
              <a:buAutoNum type="alphaLcParenR"/>
            </a:pPr>
            <a:r>
              <a:rPr lang="nl-BE" dirty="0"/>
              <a:t>Door cola te drinken.</a:t>
            </a:r>
          </a:p>
          <a:p>
            <a:pPr marL="342900" indent="-342900">
              <a:buFont typeface="+mj-lt"/>
              <a:buAutoNum type="alphaLcParenR"/>
            </a:pPr>
            <a:r>
              <a:rPr lang="nl-BE" dirty="0"/>
              <a:t>Door een boterham of fruit te eten.</a:t>
            </a:r>
          </a:p>
          <a:p>
            <a:pPr marL="342900" indent="-342900">
              <a:buFont typeface="+mj-lt"/>
              <a:buAutoNum type="alphaLcParenR"/>
            </a:pPr>
            <a:r>
              <a:rPr lang="nl-BE" dirty="0"/>
              <a:t>Door druivensuiker te eten, 10 minuten te rusten en dan een boterham te eten.</a:t>
            </a:r>
          </a:p>
        </p:txBody>
      </p:sp>
    </p:spTree>
    <p:extLst>
      <p:ext uri="{BB962C8B-B14F-4D97-AF65-F5344CB8AC3E}">
        <p14:creationId xmlns:p14="http://schemas.microsoft.com/office/powerpoint/2010/main" val="3416178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BC28861-78D6-9045-9BD6-8A52CA22BFBF}"/>
              </a:ext>
            </a:extLst>
          </p:cNvPr>
          <p:cNvSpPr>
            <a:spLocks noGrp="1"/>
          </p:cNvSpPr>
          <p:nvPr>
            <p:ph type="title"/>
          </p:nvPr>
        </p:nvSpPr>
        <p:spPr/>
        <p:txBody>
          <a:bodyPr>
            <a:normAutofit fontScale="90000"/>
          </a:bodyPr>
          <a:lstStyle/>
          <a:p>
            <a:r>
              <a:rPr lang="nl-BE" dirty="0"/>
              <a:t>d) Druivensuiker eten, 10 min rusten, boterham eten</a:t>
            </a:r>
          </a:p>
        </p:txBody>
      </p:sp>
      <p:sp>
        <p:nvSpPr>
          <p:cNvPr id="3" name="Tijdelijke aanduiding voor inhoud 2">
            <a:extLst>
              <a:ext uri="{FF2B5EF4-FFF2-40B4-BE49-F238E27FC236}">
                <a16:creationId xmlns:a16="http://schemas.microsoft.com/office/drawing/2014/main" xmlns="" id="{FE986E31-1F81-024F-9F3D-2381A7E823C5}"/>
              </a:ext>
            </a:extLst>
          </p:cNvPr>
          <p:cNvSpPr>
            <a:spLocks noGrp="1"/>
          </p:cNvSpPr>
          <p:nvPr>
            <p:ph idx="1"/>
          </p:nvPr>
        </p:nvSpPr>
        <p:spPr>
          <a:xfrm>
            <a:off x="1066800" y="2103120"/>
            <a:ext cx="8343418" cy="3931920"/>
          </a:xfrm>
        </p:spPr>
        <p:txBody>
          <a:bodyPr>
            <a:normAutofit/>
          </a:bodyPr>
          <a:lstStyle/>
          <a:p>
            <a:r>
              <a:rPr lang="nl-BE" sz="2400" dirty="0"/>
              <a:t>Snelle suikers (druivensuiker): om bloedsuiker snel te herstellen</a:t>
            </a:r>
          </a:p>
          <a:p>
            <a:endParaRPr lang="nl-BE" sz="2400" dirty="0"/>
          </a:p>
          <a:p>
            <a:r>
              <a:rPr lang="nl-BE" sz="2400" dirty="0"/>
              <a:t>Trage suikers (boterham): om suikerdip op te vangen van de snelle suikers</a:t>
            </a:r>
          </a:p>
          <a:p>
            <a:endParaRPr lang="nl-BE" sz="2400" dirty="0"/>
          </a:p>
          <a:p>
            <a:r>
              <a:rPr lang="nl-BE" sz="2400" dirty="0"/>
              <a:t>Combinatie van de 2 zorgt voor optimaal herstel van de bloedsuikerspiegel!</a:t>
            </a:r>
          </a:p>
        </p:txBody>
      </p:sp>
      <p:pic>
        <p:nvPicPr>
          <p:cNvPr id="4" name="Tijdelijke aanduiding voor inhoud 3">
            <a:extLst>
              <a:ext uri="{FF2B5EF4-FFF2-40B4-BE49-F238E27FC236}">
                <a16:creationId xmlns:a16="http://schemas.microsoft.com/office/drawing/2014/main" xmlns="" id="{842600BE-56DF-3842-9499-0ADBADDD170B}"/>
              </a:ext>
            </a:extLst>
          </p:cNvPr>
          <p:cNvPicPr>
            <a:picLocks noChangeAspect="1"/>
          </p:cNvPicPr>
          <p:nvPr/>
        </p:nvPicPr>
        <p:blipFill rotWithShape="1">
          <a:blip r:embed="rId3"/>
          <a:srcRect/>
          <a:stretch/>
        </p:blipFill>
        <p:spPr>
          <a:xfrm>
            <a:off x="9498748" y="5458014"/>
            <a:ext cx="2467991" cy="1159956"/>
          </a:xfrm>
          <a:prstGeom prst="rect">
            <a:avLst/>
          </a:prstGeom>
          <a:solidFill>
            <a:srgbClr val="DCEFF9"/>
          </a:solidFill>
        </p:spPr>
      </p:pic>
      <p:pic>
        <p:nvPicPr>
          <p:cNvPr id="5" name="Afbeelding 4">
            <a:extLst>
              <a:ext uri="{FF2B5EF4-FFF2-40B4-BE49-F238E27FC236}">
                <a16:creationId xmlns:a16="http://schemas.microsoft.com/office/drawing/2014/main" xmlns="" id="{6C045F20-0484-1446-B317-7A06DE734E8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Effect>
                      <a14:sharpenSoften amount="25000"/>
                    </a14:imgEffect>
                    <a14:imgEffect>
                      <a14:brightnessContrast bright="20000"/>
                    </a14:imgEffect>
                  </a14:imgLayer>
                </a14:imgProps>
              </a:ext>
            </a:extLst>
          </a:blip>
          <a:stretch>
            <a:fillRect/>
          </a:stretch>
        </p:blipFill>
        <p:spPr>
          <a:xfrm>
            <a:off x="9074551" y="1328394"/>
            <a:ext cx="2260099" cy="2260099"/>
          </a:xfrm>
          <a:prstGeom prst="rect">
            <a:avLst/>
          </a:prstGeom>
        </p:spPr>
      </p:pic>
      <p:pic>
        <p:nvPicPr>
          <p:cNvPr id="6" name="Afbeelding 5">
            <a:extLst>
              <a:ext uri="{FF2B5EF4-FFF2-40B4-BE49-F238E27FC236}">
                <a16:creationId xmlns:a16="http://schemas.microsoft.com/office/drawing/2014/main" xmlns="" id="{67A43E7E-2831-A14A-A56D-78333744F118}"/>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9317690" y="3060600"/>
            <a:ext cx="2016960" cy="2016960"/>
          </a:xfrm>
          <a:prstGeom prst="rect">
            <a:avLst/>
          </a:prstGeom>
        </p:spPr>
      </p:pic>
      <p:sp>
        <p:nvSpPr>
          <p:cNvPr id="7" name="Tekstvak 6">
            <a:extLst>
              <a:ext uri="{FF2B5EF4-FFF2-40B4-BE49-F238E27FC236}">
                <a16:creationId xmlns:a16="http://schemas.microsoft.com/office/drawing/2014/main" xmlns="" id="{3DB2B650-F2D9-DB4A-A4BF-F250C776746F}"/>
              </a:ext>
            </a:extLst>
          </p:cNvPr>
          <p:cNvSpPr txBox="1"/>
          <p:nvPr/>
        </p:nvSpPr>
        <p:spPr>
          <a:xfrm>
            <a:off x="10001820" y="2740841"/>
            <a:ext cx="370614" cy="461665"/>
          </a:xfrm>
          <a:prstGeom prst="rect">
            <a:avLst/>
          </a:prstGeom>
          <a:noFill/>
        </p:spPr>
        <p:txBody>
          <a:bodyPr wrap="none" rtlCol="0">
            <a:spAutoFit/>
          </a:bodyPr>
          <a:lstStyle/>
          <a:p>
            <a:r>
              <a:rPr lang="nl-BE" sz="2400" b="1" dirty="0"/>
              <a:t>+</a:t>
            </a:r>
          </a:p>
        </p:txBody>
      </p:sp>
    </p:spTree>
    <p:extLst>
      <p:ext uri="{BB962C8B-B14F-4D97-AF65-F5344CB8AC3E}">
        <p14:creationId xmlns:p14="http://schemas.microsoft.com/office/powerpoint/2010/main" val="5981069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p:txBody>
          <a:bodyPr/>
          <a:lstStyle/>
          <a:p>
            <a:r>
              <a:rPr lang="nl-BE" dirty="0"/>
              <a:t>Quiz</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sp>
        <p:nvSpPr>
          <p:cNvPr id="5" name="Rechthoek 4">
            <a:extLst>
              <a:ext uri="{FF2B5EF4-FFF2-40B4-BE49-F238E27FC236}">
                <a16:creationId xmlns:a16="http://schemas.microsoft.com/office/drawing/2014/main" xmlns="" id="{A5C77186-B5B9-1E48-8E1F-08785A079602}"/>
              </a:ext>
            </a:extLst>
          </p:cNvPr>
          <p:cNvSpPr/>
          <p:nvPr/>
        </p:nvSpPr>
        <p:spPr>
          <a:xfrm>
            <a:off x="2066925" y="2014194"/>
            <a:ext cx="8058150" cy="192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4400" dirty="0">
                <a:solidFill>
                  <a:schemeClr val="tx2"/>
                </a:solidFill>
              </a:rPr>
              <a:t>Wat kan alcohol veroorzaken als je diabetes hebt?</a:t>
            </a:r>
          </a:p>
        </p:txBody>
      </p:sp>
      <p:sp>
        <p:nvSpPr>
          <p:cNvPr id="3" name="Tekstvak 2">
            <a:extLst>
              <a:ext uri="{FF2B5EF4-FFF2-40B4-BE49-F238E27FC236}">
                <a16:creationId xmlns:a16="http://schemas.microsoft.com/office/drawing/2014/main" xmlns="" id="{34C02E27-A91A-ED42-9B48-93C466F3B2D5}"/>
              </a:ext>
            </a:extLst>
          </p:cNvPr>
          <p:cNvSpPr txBox="1"/>
          <p:nvPr/>
        </p:nvSpPr>
        <p:spPr>
          <a:xfrm>
            <a:off x="2572168" y="4705869"/>
            <a:ext cx="6926580" cy="1200329"/>
          </a:xfrm>
          <a:prstGeom prst="rect">
            <a:avLst/>
          </a:prstGeom>
          <a:noFill/>
        </p:spPr>
        <p:txBody>
          <a:bodyPr wrap="square" rtlCol="0">
            <a:spAutoFit/>
          </a:bodyPr>
          <a:lstStyle/>
          <a:p>
            <a:pPr marL="342900" indent="-342900">
              <a:buFont typeface="+mj-lt"/>
              <a:buAutoNum type="alphaLcParenR"/>
            </a:pPr>
            <a:r>
              <a:rPr lang="nl-BE" dirty="0"/>
              <a:t>Een hypoglycemie.</a:t>
            </a:r>
          </a:p>
          <a:p>
            <a:pPr marL="342900" indent="-342900">
              <a:buFont typeface="+mj-lt"/>
              <a:buAutoNum type="alphaLcParenR"/>
            </a:pPr>
            <a:r>
              <a:rPr lang="nl-BE" dirty="0"/>
              <a:t>Een hyperglycemie.</a:t>
            </a:r>
          </a:p>
          <a:p>
            <a:pPr marL="342900" indent="-342900">
              <a:buFont typeface="+mj-lt"/>
              <a:buAutoNum type="alphaLcParenR"/>
            </a:pPr>
            <a:r>
              <a:rPr lang="nl-BE" dirty="0"/>
              <a:t>Eerst een hypoglycemie en dan een hyperglycemie.</a:t>
            </a:r>
          </a:p>
          <a:p>
            <a:pPr marL="342900" indent="-342900">
              <a:buFont typeface="+mj-lt"/>
              <a:buAutoNum type="alphaLcParenR"/>
            </a:pPr>
            <a:r>
              <a:rPr lang="nl-BE" dirty="0"/>
              <a:t>Eerst een hyperglycemie en dan een hypoglycemie.</a:t>
            </a:r>
          </a:p>
        </p:txBody>
      </p:sp>
    </p:spTree>
    <p:extLst>
      <p:ext uri="{BB962C8B-B14F-4D97-AF65-F5344CB8AC3E}">
        <p14:creationId xmlns:p14="http://schemas.microsoft.com/office/powerpoint/2010/main" val="21452411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9D1FF1E9-2403-3147-AA37-95A46F0A2ED8}"/>
              </a:ext>
            </a:extLst>
          </p:cNvPr>
          <p:cNvSpPr>
            <a:spLocks noGrp="1"/>
          </p:cNvSpPr>
          <p:nvPr>
            <p:ph type="title"/>
          </p:nvPr>
        </p:nvSpPr>
        <p:spPr/>
        <p:txBody>
          <a:bodyPr>
            <a:normAutofit fontScale="90000"/>
          </a:bodyPr>
          <a:lstStyle/>
          <a:p>
            <a:r>
              <a:rPr lang="nl-BE" dirty="0"/>
              <a:t>d) Eerst hyperglycemie, dan hypoglycemie</a:t>
            </a:r>
          </a:p>
        </p:txBody>
      </p:sp>
      <p:sp>
        <p:nvSpPr>
          <p:cNvPr id="3" name="Tijdelijke aanduiding voor inhoud 2">
            <a:extLst>
              <a:ext uri="{FF2B5EF4-FFF2-40B4-BE49-F238E27FC236}">
                <a16:creationId xmlns:a16="http://schemas.microsoft.com/office/drawing/2014/main" xmlns="" id="{C0A54535-9B75-DA48-BB3E-88AFBABCB1EF}"/>
              </a:ext>
            </a:extLst>
          </p:cNvPr>
          <p:cNvSpPr>
            <a:spLocks noGrp="1"/>
          </p:cNvSpPr>
          <p:nvPr>
            <p:ph idx="1"/>
          </p:nvPr>
        </p:nvSpPr>
        <p:spPr>
          <a:xfrm>
            <a:off x="1066800" y="2103120"/>
            <a:ext cx="7810982" cy="4228232"/>
          </a:xfrm>
        </p:spPr>
        <p:txBody>
          <a:bodyPr>
            <a:normAutofit lnSpcReduction="10000"/>
          </a:bodyPr>
          <a:lstStyle/>
          <a:p>
            <a:r>
              <a:rPr lang="nl-BE" sz="2400" dirty="0"/>
              <a:t>Alcohol bevat suiker </a:t>
            </a:r>
            <a:r>
              <a:rPr lang="nl-BE" sz="2400" dirty="0">
                <a:sym typeface="Wingdings" pitchFamily="2" charset="2"/>
              </a:rPr>
              <a:t> hyperglycemie</a:t>
            </a:r>
          </a:p>
          <a:p>
            <a:endParaRPr lang="nl-BE" sz="2400" dirty="0">
              <a:sym typeface="Wingdings" pitchFamily="2" charset="2"/>
            </a:endParaRPr>
          </a:p>
          <a:p>
            <a:r>
              <a:rPr lang="nl-BE" sz="2400" dirty="0">
                <a:sym typeface="Wingdings" pitchFamily="2" charset="2"/>
              </a:rPr>
              <a:t>Lever is druk bezig met alcohol verwerken </a:t>
            </a:r>
          </a:p>
          <a:p>
            <a:pPr marL="0" indent="0">
              <a:buNone/>
            </a:pPr>
            <a:r>
              <a:rPr lang="nl-BE" sz="2400" dirty="0">
                <a:sym typeface="Wingdings" pitchFamily="2" charset="2"/>
              </a:rPr>
              <a:t> hij reageert niet op schommelingen in de bloedsuiker</a:t>
            </a:r>
          </a:p>
          <a:p>
            <a:endParaRPr lang="nl-BE" sz="2400" dirty="0">
              <a:sym typeface="Wingdings" pitchFamily="2" charset="2"/>
            </a:endParaRPr>
          </a:p>
          <a:p>
            <a:r>
              <a:rPr lang="nl-BE" sz="2400" dirty="0">
                <a:sym typeface="Wingdings" pitchFamily="2" charset="2"/>
              </a:rPr>
              <a:t> Hypoglycemie </a:t>
            </a:r>
          </a:p>
          <a:p>
            <a:endParaRPr lang="nl-BE" sz="2400" dirty="0">
              <a:sym typeface="Wingdings" pitchFamily="2" charset="2"/>
            </a:endParaRPr>
          </a:p>
          <a:p>
            <a:r>
              <a:rPr lang="nl-BE" sz="2400" dirty="0">
                <a:sym typeface="Wingdings" pitchFamily="2" charset="2"/>
              </a:rPr>
              <a:t>Schommelingen voorkomen? Iets eten terwijl je alcohol drinkt</a:t>
            </a:r>
            <a:endParaRPr lang="nl-BE" sz="2400" dirty="0"/>
          </a:p>
        </p:txBody>
      </p:sp>
      <p:pic>
        <p:nvPicPr>
          <p:cNvPr id="4" name="Tijdelijke aanduiding voor inhoud 3">
            <a:extLst>
              <a:ext uri="{FF2B5EF4-FFF2-40B4-BE49-F238E27FC236}">
                <a16:creationId xmlns:a16="http://schemas.microsoft.com/office/drawing/2014/main" xmlns="" id="{8B32557D-DB32-7B48-95E0-E20394C94C0F}"/>
              </a:ext>
            </a:extLst>
          </p:cNvPr>
          <p:cNvPicPr>
            <a:picLocks noChangeAspect="1"/>
          </p:cNvPicPr>
          <p:nvPr/>
        </p:nvPicPr>
        <p:blipFill rotWithShape="1">
          <a:blip r:embed="rId3"/>
          <a:srcRect/>
          <a:stretch/>
        </p:blipFill>
        <p:spPr>
          <a:xfrm>
            <a:off x="9498748" y="5458014"/>
            <a:ext cx="2467991" cy="1159956"/>
          </a:xfrm>
          <a:prstGeom prst="rect">
            <a:avLst/>
          </a:prstGeom>
          <a:solidFill>
            <a:srgbClr val="DCEFF9"/>
          </a:solidFill>
        </p:spPr>
      </p:pic>
      <p:pic>
        <p:nvPicPr>
          <p:cNvPr id="6" name="Afbeelding 5">
            <a:extLst>
              <a:ext uri="{FF2B5EF4-FFF2-40B4-BE49-F238E27FC236}">
                <a16:creationId xmlns:a16="http://schemas.microsoft.com/office/drawing/2014/main" xmlns="" id="{2E4A441D-A523-7647-940F-07D5DC081B9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56" b="94231" l="9955" r="93665">
                        <a14:foregroundMark x1="31674" y1="87019" x2="42986" y2="94471"/>
                        <a14:foregroundMark x1="42986" y1="94471" x2="61086" y2="95433"/>
                        <a14:foregroundMark x1="61086" y1="95433" x2="78733" y2="94231"/>
                        <a14:foregroundMark x1="78733" y1="94231" x2="83710" y2="71394"/>
                        <a14:foregroundMark x1="84615" y1="75000" x2="87330" y2="65385"/>
                        <a14:foregroundMark x1="87330" y1="65385" x2="85973" y2="75240"/>
                        <a14:foregroundMark x1="87783" y1="11058" x2="93665" y2="19952"/>
                        <a14:foregroundMark x1="93665" y1="19952" x2="88235" y2="55769"/>
                      </a14:backgroundRemoval>
                    </a14:imgEffect>
                  </a14:imgLayer>
                </a14:imgProps>
              </a:ext>
            </a:extLst>
          </a:blip>
          <a:stretch>
            <a:fillRect/>
          </a:stretch>
        </p:blipFill>
        <p:spPr>
          <a:xfrm>
            <a:off x="8424409" y="2103120"/>
            <a:ext cx="1494049" cy="2812327"/>
          </a:xfrm>
          <a:prstGeom prst="rect">
            <a:avLst/>
          </a:prstGeom>
        </p:spPr>
      </p:pic>
    </p:spTree>
    <p:extLst>
      <p:ext uri="{BB962C8B-B14F-4D97-AF65-F5344CB8AC3E}">
        <p14:creationId xmlns:p14="http://schemas.microsoft.com/office/powerpoint/2010/main" val="16814022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p:txBody>
          <a:bodyPr/>
          <a:lstStyle/>
          <a:p>
            <a:r>
              <a:rPr lang="nl-BE" dirty="0"/>
              <a:t>Rollenspel </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pic>
        <p:nvPicPr>
          <p:cNvPr id="3" name="Afbeelding 2">
            <a:extLst>
              <a:ext uri="{FF2B5EF4-FFF2-40B4-BE49-F238E27FC236}">
                <a16:creationId xmlns:a16="http://schemas.microsoft.com/office/drawing/2014/main" xmlns="" id="{A859D5E8-1932-844A-8CA7-AFBF36B925B5}"/>
              </a:ext>
            </a:extLst>
          </p:cNvPr>
          <p:cNvPicPr>
            <a:picLocks noChangeAspect="1"/>
          </p:cNvPicPr>
          <p:nvPr/>
        </p:nvPicPr>
        <p:blipFill>
          <a:blip r:embed="rId4">
            <a:extLst>
              <a:ext uri="{BEBA8EAE-BF5A-486C-A8C5-ECC9F3942E4B}">
                <a14:imgProps xmlns:a14="http://schemas.microsoft.com/office/drawing/2010/main">
                  <a14:imgLayer>
                    <a14:imgEffect>
                      <a14:sharpenSoften amount="25000"/>
                    </a14:imgEffect>
                  </a14:imgLayer>
                </a14:imgProps>
              </a:ext>
            </a:extLst>
          </a:blip>
          <a:stretch>
            <a:fillRect/>
          </a:stretch>
        </p:blipFill>
        <p:spPr>
          <a:xfrm>
            <a:off x="3489073" y="1680605"/>
            <a:ext cx="4180457" cy="4180457"/>
          </a:xfrm>
          <a:prstGeom prst="rect">
            <a:avLst/>
          </a:prstGeom>
        </p:spPr>
      </p:pic>
    </p:spTree>
    <p:extLst>
      <p:ext uri="{BB962C8B-B14F-4D97-AF65-F5344CB8AC3E}">
        <p14:creationId xmlns:p14="http://schemas.microsoft.com/office/powerpoint/2010/main" val="127484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a:xfrm>
            <a:off x="912585" y="1480018"/>
            <a:ext cx="10642600" cy="1596403"/>
          </a:xfrm>
        </p:spPr>
        <p:txBody>
          <a:bodyPr>
            <a:noAutofit/>
          </a:bodyPr>
          <a:lstStyle/>
          <a:p>
            <a:r>
              <a:rPr lang="nl-BE" sz="3600" dirty="0"/>
              <a:t>Het is vrijdagnamiddag en Brent en Hans zitten op een bankje op de speelplaats. Brent heeft diabetes type 1. Brent ziet niet zo goed en hij reageert vertraagd. Hij zweet en heeft last van hoofdpijn. </a:t>
            </a:r>
            <a:br>
              <a:rPr lang="nl-BE" sz="3600" dirty="0"/>
            </a:br>
            <a:endParaRPr lang="nl-BE" sz="3600" dirty="0"/>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pic>
        <p:nvPicPr>
          <p:cNvPr id="3" name="Afbeelding 2">
            <a:extLst>
              <a:ext uri="{FF2B5EF4-FFF2-40B4-BE49-F238E27FC236}">
                <a16:creationId xmlns:a16="http://schemas.microsoft.com/office/drawing/2014/main" xmlns="" id="{36AB70DC-F1EC-7C44-8075-51C66308E7C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29731" y="3429000"/>
            <a:ext cx="4699000" cy="2672379"/>
          </a:xfrm>
          <a:prstGeom prst="rect">
            <a:avLst/>
          </a:prstGeom>
        </p:spPr>
      </p:pic>
      <p:sp>
        <p:nvSpPr>
          <p:cNvPr id="5" name="Tekstvak 4">
            <a:extLst>
              <a:ext uri="{FF2B5EF4-FFF2-40B4-BE49-F238E27FC236}">
                <a16:creationId xmlns:a16="http://schemas.microsoft.com/office/drawing/2014/main" xmlns="" id="{94AE564A-64FE-224B-B0B8-4B9A8AF3C541}"/>
              </a:ext>
            </a:extLst>
          </p:cNvPr>
          <p:cNvSpPr txBox="1"/>
          <p:nvPr/>
        </p:nvSpPr>
        <p:spPr>
          <a:xfrm>
            <a:off x="6463270" y="3667053"/>
            <a:ext cx="5322329" cy="1200329"/>
          </a:xfrm>
          <a:prstGeom prst="rect">
            <a:avLst/>
          </a:prstGeom>
          <a:noFill/>
        </p:spPr>
        <p:txBody>
          <a:bodyPr wrap="square" rtlCol="0">
            <a:spAutoFit/>
          </a:bodyPr>
          <a:lstStyle/>
          <a:p>
            <a:r>
              <a:rPr lang="nl-BE" sz="3600" dirty="0"/>
              <a:t>Wat kan Hans doen om Brent te helpen?</a:t>
            </a:r>
          </a:p>
        </p:txBody>
      </p:sp>
    </p:spTree>
    <p:extLst>
      <p:ext uri="{BB962C8B-B14F-4D97-AF65-F5344CB8AC3E}">
        <p14:creationId xmlns:p14="http://schemas.microsoft.com/office/powerpoint/2010/main" val="964014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a:xfrm>
            <a:off x="805543" y="690094"/>
            <a:ext cx="7232463" cy="3466269"/>
          </a:xfrm>
        </p:spPr>
        <p:txBody>
          <a:bodyPr>
            <a:normAutofit/>
          </a:bodyPr>
          <a:lstStyle/>
          <a:p>
            <a:r>
              <a:rPr lang="nl-BE" sz="3600" dirty="0"/>
              <a:t>Jana en Céline zijn zich samen aan het omkleden, want ze hebben zo dadelijk L.O. Jana heeft diabetes. Céline merkt op dat Jana heel veel drinkt en continu aan het geeuwen is…</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pic>
        <p:nvPicPr>
          <p:cNvPr id="3" name="Afbeelding 2">
            <a:extLst>
              <a:ext uri="{FF2B5EF4-FFF2-40B4-BE49-F238E27FC236}">
                <a16:creationId xmlns:a16="http://schemas.microsoft.com/office/drawing/2014/main" xmlns="" id="{C4C09A71-2F29-5A44-AC24-1F313134ED7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28011" y="991366"/>
            <a:ext cx="3387418" cy="3291848"/>
          </a:xfrm>
          <a:prstGeom prst="rect">
            <a:avLst/>
          </a:prstGeom>
        </p:spPr>
      </p:pic>
      <p:sp>
        <p:nvSpPr>
          <p:cNvPr id="5" name="Tekstvak 4">
            <a:extLst>
              <a:ext uri="{FF2B5EF4-FFF2-40B4-BE49-F238E27FC236}">
                <a16:creationId xmlns:a16="http://schemas.microsoft.com/office/drawing/2014/main" xmlns="" id="{68005039-7119-9149-A848-2E45E2C61BCB}"/>
              </a:ext>
            </a:extLst>
          </p:cNvPr>
          <p:cNvSpPr txBox="1"/>
          <p:nvPr/>
        </p:nvSpPr>
        <p:spPr>
          <a:xfrm>
            <a:off x="805543" y="4647871"/>
            <a:ext cx="9999023" cy="1200329"/>
          </a:xfrm>
          <a:prstGeom prst="rect">
            <a:avLst/>
          </a:prstGeom>
          <a:noFill/>
        </p:spPr>
        <p:txBody>
          <a:bodyPr wrap="square" rtlCol="0">
            <a:spAutoFit/>
          </a:bodyPr>
          <a:lstStyle/>
          <a:p>
            <a:r>
              <a:rPr lang="nl-BE" sz="3600" dirty="0"/>
              <a:t>Wat kan Céline doen om Jana te helpen nog voor de sportles begint?</a:t>
            </a:r>
          </a:p>
        </p:txBody>
      </p:sp>
    </p:spTree>
    <p:extLst>
      <p:ext uri="{BB962C8B-B14F-4D97-AF65-F5344CB8AC3E}">
        <p14:creationId xmlns:p14="http://schemas.microsoft.com/office/powerpoint/2010/main" val="961030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a:xfrm>
            <a:off x="1066800" y="457168"/>
            <a:ext cx="10058400" cy="1328710"/>
          </a:xfrm>
        </p:spPr>
        <p:txBody>
          <a:bodyPr/>
          <a:lstStyle/>
          <a:p>
            <a:r>
              <a:rPr lang="nl-BE" dirty="0"/>
              <a:t>Conclusie </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sp>
        <p:nvSpPr>
          <p:cNvPr id="3" name="Tekstvak 2">
            <a:extLst>
              <a:ext uri="{FF2B5EF4-FFF2-40B4-BE49-F238E27FC236}">
                <a16:creationId xmlns:a16="http://schemas.microsoft.com/office/drawing/2014/main" xmlns="" id="{170B3AC8-8457-6440-B351-109087C3FB4F}"/>
              </a:ext>
            </a:extLst>
          </p:cNvPr>
          <p:cNvSpPr txBox="1"/>
          <p:nvPr/>
        </p:nvSpPr>
        <p:spPr>
          <a:xfrm>
            <a:off x="1066800" y="1751617"/>
            <a:ext cx="7495309" cy="4093428"/>
          </a:xfrm>
          <a:prstGeom prst="rect">
            <a:avLst/>
          </a:prstGeom>
          <a:noFill/>
        </p:spPr>
        <p:txBody>
          <a:bodyPr wrap="square" rtlCol="0">
            <a:spAutoFit/>
          </a:bodyPr>
          <a:lstStyle/>
          <a:p>
            <a:pPr marL="285750" indent="-285750">
              <a:buFont typeface="Arial" panose="020B0604020202020204" pitchFamily="34" charset="0"/>
              <a:buChar char="•"/>
            </a:pPr>
            <a:r>
              <a:rPr lang="nl-BE" sz="2400" dirty="0"/>
              <a:t>Diabetes krijg je </a:t>
            </a:r>
            <a:r>
              <a:rPr lang="nl-BE" sz="2400" b="1" dirty="0"/>
              <a:t>niet door te veel suiker </a:t>
            </a:r>
            <a:r>
              <a:rPr lang="nl-BE" sz="2400" dirty="0"/>
              <a:t>te eten.</a:t>
            </a:r>
          </a:p>
          <a:p>
            <a:pPr marL="285750" indent="-285750">
              <a:buFont typeface="Arial" panose="020B0604020202020204" pitchFamily="34" charset="0"/>
              <a:buChar char="•"/>
            </a:pPr>
            <a:endParaRPr lang="nl-BE" sz="2400" dirty="0"/>
          </a:p>
          <a:p>
            <a:pPr marL="285750" indent="-285750">
              <a:buFont typeface="Arial" panose="020B0604020202020204" pitchFamily="34" charset="0"/>
              <a:buChar char="•"/>
            </a:pPr>
            <a:r>
              <a:rPr lang="nl-BE" sz="2400" dirty="0"/>
              <a:t>Het is </a:t>
            </a:r>
            <a:r>
              <a:rPr lang="nl-BE" sz="2400" b="1" dirty="0"/>
              <a:t>geen optie </a:t>
            </a:r>
            <a:r>
              <a:rPr lang="nl-BE" sz="2400" dirty="0"/>
              <a:t>voor iemand met diabetes </a:t>
            </a:r>
            <a:r>
              <a:rPr lang="nl-BE" sz="2400" b="1" dirty="0"/>
              <a:t>om geen suiker te eten</a:t>
            </a:r>
            <a:r>
              <a:rPr lang="nl-BE" sz="2400" dirty="0"/>
              <a:t>! </a:t>
            </a:r>
            <a:r>
              <a:rPr lang="nl-BE" sz="2400" b="1" dirty="0"/>
              <a:t>Suikers zitten ook in aardappelen, pasta, rijst</a:t>
            </a:r>
            <a:r>
              <a:rPr lang="nl-BE" sz="2400" dirty="0"/>
              <a:t> enz. Suiker is de eerste energiebron die je nodig hebt!</a:t>
            </a:r>
          </a:p>
          <a:p>
            <a:pPr marL="285750" indent="-285750">
              <a:buFont typeface="Arial" panose="020B0604020202020204" pitchFamily="34" charset="0"/>
              <a:buChar char="•"/>
            </a:pPr>
            <a:endParaRPr lang="nl-BE" sz="2400" dirty="0"/>
          </a:p>
          <a:p>
            <a:pPr marL="285750" indent="-285750">
              <a:buFont typeface="Arial" panose="020B0604020202020204" pitchFamily="34" charset="0"/>
              <a:buChar char="•"/>
            </a:pPr>
            <a:r>
              <a:rPr lang="nl-BE" sz="2400" dirty="0"/>
              <a:t>Bij type 1 diabetes maakt je lichaam geen insuline aan. Bij type 2 wel, maar je cellen reageren er niet goed op.</a:t>
            </a:r>
          </a:p>
          <a:p>
            <a:pPr marL="285750" indent="-285750">
              <a:buFont typeface="Arial" panose="020B0604020202020204" pitchFamily="34" charset="0"/>
              <a:buChar char="•"/>
            </a:pPr>
            <a:endParaRPr lang="nl-BE" sz="2000" dirty="0"/>
          </a:p>
        </p:txBody>
      </p:sp>
      <p:pic>
        <p:nvPicPr>
          <p:cNvPr id="5" name="Afbeelding 4">
            <a:extLst>
              <a:ext uri="{FF2B5EF4-FFF2-40B4-BE49-F238E27FC236}">
                <a16:creationId xmlns:a16="http://schemas.microsoft.com/office/drawing/2014/main" xmlns="" id="{1DB2625B-B696-5F4C-91D6-D084DE5F28B3}"/>
              </a:ext>
            </a:extLst>
          </p:cNvPr>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4700"/>
                    </a14:imgEffect>
                    <a14:imgEffect>
                      <a14:saturation sat="200000"/>
                    </a14:imgEffect>
                  </a14:imgLayer>
                </a14:imgProps>
              </a:ext>
              <a:ext uri="{28A0092B-C50C-407E-A947-70E740481C1C}">
                <a14:useLocalDpi xmlns:a14="http://schemas.microsoft.com/office/drawing/2010/main"/>
              </a:ext>
            </a:extLst>
          </a:blip>
          <a:stretch>
            <a:fillRect/>
          </a:stretch>
        </p:blipFill>
        <p:spPr>
          <a:xfrm>
            <a:off x="8861866" y="1785878"/>
            <a:ext cx="2731654" cy="2731654"/>
          </a:xfrm>
          <a:prstGeom prst="rect">
            <a:avLst/>
          </a:prstGeom>
        </p:spPr>
      </p:pic>
    </p:spTree>
    <p:extLst>
      <p:ext uri="{BB962C8B-B14F-4D97-AF65-F5344CB8AC3E}">
        <p14:creationId xmlns:p14="http://schemas.microsoft.com/office/powerpoint/2010/main" val="41599654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a:xfrm>
            <a:off x="1066800" y="457168"/>
            <a:ext cx="10058400" cy="1328710"/>
          </a:xfrm>
        </p:spPr>
        <p:txBody>
          <a:bodyPr/>
          <a:lstStyle/>
          <a:p>
            <a:r>
              <a:rPr lang="nl-BE" dirty="0"/>
              <a:t>Conclusie </a:t>
            </a:r>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3"/>
          <a:srcRect/>
          <a:stretch/>
        </p:blipFill>
        <p:spPr>
          <a:xfrm>
            <a:off x="9498748" y="5458014"/>
            <a:ext cx="2467991" cy="1159956"/>
          </a:xfrm>
          <a:prstGeom prst="rect">
            <a:avLst/>
          </a:prstGeom>
          <a:solidFill>
            <a:srgbClr val="DCEFF9"/>
          </a:solidFill>
        </p:spPr>
      </p:pic>
      <p:sp>
        <p:nvSpPr>
          <p:cNvPr id="3" name="Tekstvak 2">
            <a:extLst>
              <a:ext uri="{FF2B5EF4-FFF2-40B4-BE49-F238E27FC236}">
                <a16:creationId xmlns:a16="http://schemas.microsoft.com/office/drawing/2014/main" xmlns="" id="{170B3AC8-8457-6440-B351-109087C3FB4F}"/>
              </a:ext>
            </a:extLst>
          </p:cNvPr>
          <p:cNvSpPr txBox="1"/>
          <p:nvPr/>
        </p:nvSpPr>
        <p:spPr>
          <a:xfrm>
            <a:off x="1066800" y="1568740"/>
            <a:ext cx="7495309" cy="4462760"/>
          </a:xfrm>
          <a:prstGeom prst="rect">
            <a:avLst/>
          </a:prstGeom>
          <a:noFill/>
        </p:spPr>
        <p:txBody>
          <a:bodyPr wrap="square" rtlCol="0">
            <a:spAutoFit/>
          </a:bodyPr>
          <a:lstStyle/>
          <a:p>
            <a:pPr marL="285750" indent="-285750">
              <a:buFont typeface="Arial" panose="020B0604020202020204" pitchFamily="34" charset="0"/>
              <a:buChar char="•"/>
            </a:pPr>
            <a:endParaRPr lang="nl-BE" sz="2000" dirty="0"/>
          </a:p>
          <a:p>
            <a:pPr marL="285750" indent="-285750">
              <a:buFont typeface="Arial" panose="020B0604020202020204" pitchFamily="34" charset="0"/>
              <a:buChar char="•"/>
            </a:pPr>
            <a:r>
              <a:rPr lang="nl-BE" sz="2400" dirty="0"/>
              <a:t>Als iemand met diabetes een </a:t>
            </a:r>
            <a:r>
              <a:rPr lang="nl-BE" sz="2400" b="1" dirty="0"/>
              <a:t>hypoglycemie</a:t>
            </a:r>
            <a:r>
              <a:rPr lang="nl-BE" sz="2400" dirty="0"/>
              <a:t> heeft, is zijn </a:t>
            </a:r>
            <a:r>
              <a:rPr lang="nl-BE" sz="2400" b="1" dirty="0"/>
              <a:t>bloedsuikerspiegel te laag (&lt;70)</a:t>
            </a:r>
            <a:r>
              <a:rPr lang="nl-BE" sz="2400" dirty="0"/>
              <a:t>.</a:t>
            </a:r>
            <a:r>
              <a:rPr lang="nl-BE" sz="2400" b="1" dirty="0"/>
              <a:t> </a:t>
            </a:r>
            <a:r>
              <a:rPr lang="nl-BE" sz="2400" dirty="0"/>
              <a:t>Zorg er dan voor dat de persoon zijn bloedsuikerspiegel meet en corrigeert met de inname van suiker.</a:t>
            </a:r>
          </a:p>
          <a:p>
            <a:pPr marL="285750" indent="-285750">
              <a:buFont typeface="Arial" panose="020B0604020202020204" pitchFamily="34" charset="0"/>
              <a:buChar char="•"/>
            </a:pPr>
            <a:endParaRPr lang="nl-BE" sz="2400" dirty="0"/>
          </a:p>
          <a:p>
            <a:pPr marL="285750" indent="-285750">
              <a:buFont typeface="Arial" panose="020B0604020202020204" pitchFamily="34" charset="0"/>
              <a:buChar char="•"/>
            </a:pPr>
            <a:r>
              <a:rPr lang="nl-BE" sz="2400" dirty="0"/>
              <a:t>Als iemand met diabetes een </a:t>
            </a:r>
            <a:r>
              <a:rPr lang="nl-BE" sz="2400" b="1" dirty="0"/>
              <a:t>hyperglycemie </a:t>
            </a:r>
            <a:r>
              <a:rPr lang="nl-BE" sz="2400" dirty="0"/>
              <a:t>heeft, is zijn </a:t>
            </a:r>
            <a:r>
              <a:rPr lang="nl-BE" sz="2400" b="1" dirty="0"/>
              <a:t>bloedsuikerspiegel te hoog (&gt;180)</a:t>
            </a:r>
            <a:r>
              <a:rPr lang="nl-BE" sz="2400" dirty="0"/>
              <a:t>.</a:t>
            </a:r>
            <a:r>
              <a:rPr lang="nl-BE" sz="2400" b="1" dirty="0"/>
              <a:t> </a:t>
            </a:r>
            <a:r>
              <a:rPr lang="nl-BE" sz="2400" dirty="0"/>
              <a:t>Zorg er dan voor dat de persoon zijn bleodsuikerspiegel meet en corrigeert met insuline.</a:t>
            </a:r>
          </a:p>
        </p:txBody>
      </p:sp>
      <p:pic>
        <p:nvPicPr>
          <p:cNvPr id="5" name="Afbeelding 4">
            <a:extLst>
              <a:ext uri="{FF2B5EF4-FFF2-40B4-BE49-F238E27FC236}">
                <a16:creationId xmlns:a16="http://schemas.microsoft.com/office/drawing/2014/main" xmlns="" id="{1DB2625B-B696-5F4C-91D6-D084DE5F28B3}"/>
              </a:ext>
            </a:extLst>
          </p:cNvPr>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4700"/>
                    </a14:imgEffect>
                    <a14:imgEffect>
                      <a14:saturation sat="200000"/>
                    </a14:imgEffect>
                  </a14:imgLayer>
                </a14:imgProps>
              </a:ext>
              <a:ext uri="{28A0092B-C50C-407E-A947-70E740481C1C}">
                <a14:useLocalDpi xmlns:a14="http://schemas.microsoft.com/office/drawing/2010/main"/>
              </a:ext>
            </a:extLst>
          </a:blip>
          <a:stretch>
            <a:fillRect/>
          </a:stretch>
        </p:blipFill>
        <p:spPr>
          <a:xfrm>
            <a:off x="8861866" y="1785878"/>
            <a:ext cx="2731654" cy="2731654"/>
          </a:xfrm>
          <a:prstGeom prst="rect">
            <a:avLst/>
          </a:prstGeom>
        </p:spPr>
      </p:pic>
    </p:spTree>
    <p:extLst>
      <p:ext uri="{BB962C8B-B14F-4D97-AF65-F5344CB8AC3E}">
        <p14:creationId xmlns:p14="http://schemas.microsoft.com/office/powerpoint/2010/main" val="23324333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F08213-8F99-2241-840A-15408A055686}"/>
              </a:ext>
            </a:extLst>
          </p:cNvPr>
          <p:cNvSpPr>
            <a:spLocks noGrp="1"/>
          </p:cNvSpPr>
          <p:nvPr>
            <p:ph type="title"/>
          </p:nvPr>
        </p:nvSpPr>
        <p:spPr>
          <a:xfrm>
            <a:off x="1066800" y="642594"/>
            <a:ext cx="10058400" cy="1371600"/>
          </a:xfrm>
        </p:spPr>
        <p:txBody>
          <a:bodyPr/>
          <a:lstStyle/>
          <a:p>
            <a:endParaRPr lang="nl-BE"/>
          </a:p>
        </p:txBody>
      </p:sp>
      <p:pic>
        <p:nvPicPr>
          <p:cNvPr id="4" name="Tijdelijke aanduiding voor inhoud 3">
            <a:extLst>
              <a:ext uri="{FF2B5EF4-FFF2-40B4-BE49-F238E27FC236}">
                <a16:creationId xmlns:a16="http://schemas.microsoft.com/office/drawing/2014/main" xmlns="" id="{18EE93B6-6B4A-7346-8F37-1E7DAAC43B89}"/>
              </a:ext>
            </a:extLst>
          </p:cNvPr>
          <p:cNvPicPr>
            <a:picLocks noGrp="1" noChangeAspect="1"/>
          </p:cNvPicPr>
          <p:nvPr>
            <p:ph idx="1"/>
          </p:nvPr>
        </p:nvPicPr>
        <p:blipFill rotWithShape="1">
          <a:blip r:embed="rId2"/>
          <a:srcRect/>
          <a:stretch/>
        </p:blipFill>
        <p:spPr>
          <a:xfrm>
            <a:off x="9498748" y="5458014"/>
            <a:ext cx="2467991" cy="1159956"/>
          </a:xfrm>
          <a:prstGeom prst="rect">
            <a:avLst/>
          </a:prstGeom>
          <a:solidFill>
            <a:srgbClr val="DCEFF9"/>
          </a:solidFill>
        </p:spPr>
      </p:pic>
      <p:pic>
        <p:nvPicPr>
          <p:cNvPr id="3" name="Afbeelding 2">
            <a:extLst>
              <a:ext uri="{FF2B5EF4-FFF2-40B4-BE49-F238E27FC236}">
                <a16:creationId xmlns:a16="http://schemas.microsoft.com/office/drawing/2014/main" xmlns="" id="{34E067E4-35A6-534A-B42A-30E4F7ED575C}"/>
              </a:ext>
            </a:extLst>
          </p:cNvPr>
          <p:cNvPicPr>
            <a:picLocks noChangeAspect="1"/>
          </p:cNvPicPr>
          <p:nvPr/>
        </p:nvPicPr>
        <p:blipFill>
          <a:blip r:embed="rId3"/>
          <a:stretch>
            <a:fillRect/>
          </a:stretch>
        </p:blipFill>
        <p:spPr>
          <a:xfrm>
            <a:off x="2160826" y="219069"/>
            <a:ext cx="7337922" cy="6419862"/>
          </a:xfrm>
          <a:prstGeom prst="rect">
            <a:avLst/>
          </a:prstGeom>
        </p:spPr>
      </p:pic>
    </p:spTree>
    <p:extLst>
      <p:ext uri="{BB962C8B-B14F-4D97-AF65-F5344CB8AC3E}">
        <p14:creationId xmlns:p14="http://schemas.microsoft.com/office/powerpoint/2010/main" val="83827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4"/>
            </a:gs>
            <a:gs pos="100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9026F13-499B-4EC7-B5BA-99A52E90C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3190" y="457200"/>
            <a:ext cx="11281609"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4" name="Afbeelding 3">
            <a:extLst>
              <a:ext uri="{FF2B5EF4-FFF2-40B4-BE49-F238E27FC236}">
                <a16:creationId xmlns:a16="http://schemas.microsoft.com/office/drawing/2014/main" xmlns="" id="{EBF2DC85-7A1F-784F-848C-FD10BE81EA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6737" y="621793"/>
            <a:ext cx="4376501" cy="5614416"/>
          </a:xfrm>
          <a:prstGeom prst="rect">
            <a:avLst/>
          </a:prstGeom>
        </p:spPr>
      </p:pic>
      <p:sp>
        <p:nvSpPr>
          <p:cNvPr id="11" name="Rectangle 10">
            <a:extLst>
              <a:ext uri="{FF2B5EF4-FFF2-40B4-BE49-F238E27FC236}">
                <a16:creationId xmlns:a16="http://schemas.microsoft.com/office/drawing/2014/main" xmlns="" id="{6D4A3EB8-C534-4357-BED1-BD13786224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16738" y="621793"/>
            <a:ext cx="10954512" cy="5614416"/>
          </a:xfrm>
          <a:prstGeom prst="rect">
            <a:avLst/>
          </a:prstGeom>
          <a:noFill/>
          <a:ln w="6350" cap="sq" cmpd="sng" algn="ctr">
            <a:solidFill>
              <a:schemeClr val="tx1">
                <a:lumMod val="75000"/>
                <a:lumOff val="25000"/>
              </a:schemeClr>
            </a:solidFill>
            <a:prstDash val="solid"/>
            <a:miter lim="800000"/>
          </a:ln>
          <a:effectLst/>
        </p:spPr>
      </p:sp>
      <p:sp>
        <p:nvSpPr>
          <p:cNvPr id="2" name="Titel 1">
            <a:extLst>
              <a:ext uri="{FF2B5EF4-FFF2-40B4-BE49-F238E27FC236}">
                <a16:creationId xmlns:a16="http://schemas.microsoft.com/office/drawing/2014/main" xmlns="" id="{435C9666-7665-8741-AB84-2A3F07A7301C}"/>
              </a:ext>
            </a:extLst>
          </p:cNvPr>
          <p:cNvSpPr>
            <a:spLocks noGrp="1"/>
          </p:cNvSpPr>
          <p:nvPr>
            <p:ph type="ctrTitle"/>
          </p:nvPr>
        </p:nvSpPr>
        <p:spPr>
          <a:xfrm>
            <a:off x="5353249" y="2104466"/>
            <a:ext cx="5716338" cy="3042706"/>
          </a:xfrm>
        </p:spPr>
        <p:txBody>
          <a:bodyPr>
            <a:normAutofit/>
          </a:bodyPr>
          <a:lstStyle/>
          <a:p>
            <a:r>
              <a:rPr lang="nl-BE" dirty="0"/>
              <a:t>Diabetes? Wat?</a:t>
            </a:r>
          </a:p>
        </p:txBody>
      </p:sp>
      <p:sp>
        <p:nvSpPr>
          <p:cNvPr id="3" name="Ondertitel 2">
            <a:extLst>
              <a:ext uri="{FF2B5EF4-FFF2-40B4-BE49-F238E27FC236}">
                <a16:creationId xmlns:a16="http://schemas.microsoft.com/office/drawing/2014/main" xmlns="" id="{EE4E5C36-B2FA-2B44-B31E-E76A1AEA501C}"/>
              </a:ext>
            </a:extLst>
          </p:cNvPr>
          <p:cNvSpPr>
            <a:spLocks noGrp="1"/>
          </p:cNvSpPr>
          <p:nvPr>
            <p:ph type="subTitle" idx="1"/>
          </p:nvPr>
        </p:nvSpPr>
        <p:spPr>
          <a:xfrm>
            <a:off x="5533786" y="4682062"/>
            <a:ext cx="5355264" cy="950976"/>
          </a:xfrm>
        </p:spPr>
        <p:txBody>
          <a:bodyPr>
            <a:normAutofit/>
          </a:bodyPr>
          <a:lstStyle/>
          <a:p>
            <a:endParaRPr lang="nl-BE"/>
          </a:p>
        </p:txBody>
      </p:sp>
      <p:sp>
        <p:nvSpPr>
          <p:cNvPr id="13" name="Rectangle 12">
            <a:extLst>
              <a:ext uri="{FF2B5EF4-FFF2-40B4-BE49-F238E27FC236}">
                <a16:creationId xmlns:a16="http://schemas.microsoft.com/office/drawing/2014/main" xmlns="" id="{3FA13F65-6422-4EBC-B70B-E95950B286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251298" y="446824"/>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xmlns="" id="{74EC5015-DFE8-4264-BCD5-E4D5A3EEFA3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365598"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E6A8CE91-4412-4504-94E5-903CCFE92FF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057238" y="446823"/>
            <a:ext cx="0" cy="64008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DC3B8F69-5432-41A9-80AA-ECBDFA57E7D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365598" y="1092118"/>
            <a:ext cx="1691640" cy="0"/>
          </a:xfrm>
          <a:prstGeom prst="line">
            <a:avLst/>
          </a:prstGeom>
          <a:solidFill>
            <a:schemeClr val="tx1">
              <a:lumMod val="85000"/>
              <a:lumOff val="15000"/>
            </a:schemeClr>
          </a:solidFill>
          <a:ln>
            <a:solidFill>
              <a:schemeClr val="tx1">
                <a:lumMod val="75000"/>
                <a:lumOff val="25000"/>
              </a:schemeClr>
            </a:solidFill>
            <a:miter lim="800000"/>
          </a:ln>
        </p:spPr>
        <p:style>
          <a:lnRef idx="1">
            <a:schemeClr val="accent1"/>
          </a:lnRef>
          <a:fillRef idx="0">
            <a:schemeClr val="accent1"/>
          </a:fillRef>
          <a:effectRef idx="0">
            <a:schemeClr val="accent1"/>
          </a:effectRef>
          <a:fontRef idx="minor">
            <a:schemeClr val="tx1"/>
          </a:fontRef>
        </p:style>
      </p:cxnSp>
      <p:pic>
        <p:nvPicPr>
          <p:cNvPr id="18" name="Tijdelijke aanduiding voor inhoud 3">
            <a:extLst>
              <a:ext uri="{FF2B5EF4-FFF2-40B4-BE49-F238E27FC236}">
                <a16:creationId xmlns:a16="http://schemas.microsoft.com/office/drawing/2014/main" xmlns="" id="{AD5513D9-DFF2-A840-83BE-F5EAE975F36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612699" y="5264719"/>
            <a:ext cx="1816899" cy="853943"/>
          </a:xfrm>
          <a:prstGeom prst="rect">
            <a:avLst/>
          </a:prstGeom>
          <a:solidFill>
            <a:srgbClr val="DCEFF9"/>
          </a:solidFill>
        </p:spPr>
      </p:pic>
    </p:spTree>
    <p:extLst>
      <p:ext uri="{BB962C8B-B14F-4D97-AF65-F5344CB8AC3E}">
        <p14:creationId xmlns:p14="http://schemas.microsoft.com/office/powerpoint/2010/main" val="38779720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Blauw">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{8C8BF189-3051-3545-98B3-263757FD2151}tf10001067</Template>
  <TotalTime>7004</TotalTime>
  <Words>2446</Words>
  <Application>Microsoft Office PowerPoint</Application>
  <PresentationFormat>Breedbeeld</PresentationFormat>
  <Paragraphs>288</Paragraphs>
  <Slides>35</Slides>
  <Notes>33</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35</vt:i4>
      </vt:variant>
    </vt:vector>
  </HeadingPairs>
  <TitlesOfParts>
    <vt:vector size="41" baseType="lpstr">
      <vt:lpstr>Arial</vt:lpstr>
      <vt:lpstr>Calibri</vt:lpstr>
      <vt:lpstr>Century Gothic</vt:lpstr>
      <vt:lpstr>Garamond</vt:lpstr>
      <vt:lpstr>Wingdings</vt:lpstr>
      <vt:lpstr>Savon</vt:lpstr>
      <vt:lpstr>Diabetes? Wat?</vt:lpstr>
      <vt:lpstr>PowerPoint-presentatie</vt:lpstr>
      <vt:lpstr>Geen diabetes</vt:lpstr>
      <vt:lpstr>Diabetes type 1</vt:lpstr>
      <vt:lpstr>Hyperglycemie?</vt:lpstr>
      <vt:lpstr>Oorzaken van hyperglycemie?</vt:lpstr>
      <vt:lpstr>Wat moet men doen bij een hyperglycemie?</vt:lpstr>
      <vt:lpstr>Hypoglycemie?</vt:lpstr>
      <vt:lpstr>Oorzaken van hypoglycemie?</vt:lpstr>
      <vt:lpstr>Wat moet men doen bij een hypoglycemie?</vt:lpstr>
      <vt:lpstr>Verschil met diabetes type 2</vt:lpstr>
      <vt:lpstr>PowerPoint-presentatie</vt:lpstr>
      <vt:lpstr>Waar of niet waar?</vt:lpstr>
      <vt:lpstr>Niet waar!</vt:lpstr>
      <vt:lpstr>Waar of niet waar?</vt:lpstr>
      <vt:lpstr>Niet waar!</vt:lpstr>
      <vt:lpstr>Quiz</vt:lpstr>
      <vt:lpstr>a) Niet kunnen plassen</vt:lpstr>
      <vt:lpstr>Quiz</vt:lpstr>
      <vt:lpstr>c) Kaas</vt:lpstr>
      <vt:lpstr>Quiz</vt:lpstr>
      <vt:lpstr>b) Type 1: geen of weinig insuline, type 2: insuline, maar te veel nodig </vt:lpstr>
      <vt:lpstr>Quiz</vt:lpstr>
      <vt:lpstr>b) Stijging van de bloedsuikerspiegel</vt:lpstr>
      <vt:lpstr>Quiz</vt:lpstr>
      <vt:lpstr>d) Druivensuiker eten, 10 min rusten, boterham eten</vt:lpstr>
      <vt:lpstr>Quiz</vt:lpstr>
      <vt:lpstr>d) Eerst hyperglycemie, dan hypoglycemie</vt:lpstr>
      <vt:lpstr>Rollenspel </vt:lpstr>
      <vt:lpstr>Het is vrijdagnamiddag en Brent en Hans zitten op een bankje op de speelplaats. Brent heeft diabetes type 1. Brent ziet niet zo goed en hij reageert vertraagd. Hij zweet en heeft last van hoofdpijn.  </vt:lpstr>
      <vt:lpstr>Jana en Céline zijn zich samen aan het omkleden, want ze hebben zo dadelijk L.O. Jana heeft diabetes. Céline merkt op dat Jana heel veel drinkt en continu aan het geeuwen is…</vt:lpstr>
      <vt:lpstr>Conclusie </vt:lpstr>
      <vt:lpstr>Conclusie </vt:lpstr>
      <vt:lpstr>PowerPoint-presentatie</vt:lpstr>
      <vt:lpstr>Diabetes? Wat?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Diabetes? Wat?</dc:title>
  <dc:creator>Stroo Eva</dc:creator>
  <cp:lastModifiedBy>dr. Sylvia Depoorter</cp:lastModifiedBy>
  <cp:revision>106</cp:revision>
  <dcterms:created xsi:type="dcterms:W3CDTF">2019-03-02T14:28:41Z</dcterms:created>
  <dcterms:modified xsi:type="dcterms:W3CDTF">2019-07-23T11:05:25Z</dcterms:modified>
</cp:coreProperties>
</file>